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4" r:id="rId5"/>
    <p:sldId id="338" r:id="rId6"/>
    <p:sldId id="339" r:id="rId7"/>
    <p:sldId id="340" r:id="rId8"/>
    <p:sldId id="343" r:id="rId9"/>
    <p:sldId id="344" r:id="rId10"/>
    <p:sldId id="345" r:id="rId11"/>
    <p:sldId id="346" r:id="rId12"/>
    <p:sldId id="347" r:id="rId13"/>
    <p:sldId id="348" r:id="rId14"/>
    <p:sldId id="349" r:id="rId15"/>
    <p:sldId id="351" r:id="rId16"/>
    <p:sldId id="352" r:id="rId17"/>
    <p:sldId id="353" r:id="rId18"/>
    <p:sldId id="358" r:id="rId19"/>
    <p:sldId id="354" r:id="rId20"/>
    <p:sldId id="355" r:id="rId21"/>
    <p:sldId id="35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Ursula" initials="WU" lastIdx="17" clrIdx="0">
    <p:extLst>
      <p:ext uri="{19B8F6BF-5375-455C-9EA6-DF929625EA0E}">
        <p15:presenceInfo xmlns:p15="http://schemas.microsoft.com/office/powerpoint/2012/main" userId="S-1-5-21-4064896599-1321994828-1977553258-108492" providerId="AD"/>
      </p:ext>
    </p:extLst>
  </p:cmAuthor>
  <p:cmAuthor id="2" name="QURBONOVA Rukhshona" initials="QR" lastIdx="14" clrIdx="1">
    <p:extLst>
      <p:ext uri="{19B8F6BF-5375-455C-9EA6-DF929625EA0E}">
        <p15:presenceInfo xmlns:p15="http://schemas.microsoft.com/office/powerpoint/2012/main" userId="S-1-5-21-4064896599-1321994828-1977553258-8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19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65" autoAdjust="0"/>
    <p:restoredTop sz="95501" autoAdjust="0"/>
  </p:normalViewPr>
  <p:slideViewPr>
    <p:cSldViewPr snapToGrid="0" snapToObjects="1">
      <p:cViewPr varScale="1">
        <p:scale>
          <a:sx n="81" d="100"/>
          <a:sy n="81" d="100"/>
        </p:scale>
        <p:origin x="192" y="456"/>
      </p:cViewPr>
      <p:guideLst/>
    </p:cSldViewPr>
  </p:slideViewPr>
  <p:outlineViewPr>
    <p:cViewPr>
      <p:scale>
        <a:sx n="33" d="100"/>
        <a:sy n="33" d="100"/>
      </p:scale>
      <p:origin x="0" y="-1451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4.xml.rels><?xml version="1.0" encoding="UTF-8" standalone="yes"?>
<Relationships xmlns="http://schemas.openxmlformats.org/package/2006/relationships"><Relationship Id="rId2" Type="http://schemas.openxmlformats.org/officeDocument/2006/relationships/oleObject" Target="file:////C:\Users\rqurbonova\Desktop\Project%20HOPE\Training\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1DE-4CB0-AAF1-C9447BE6ABAE}"/>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1DE-4CB0-AAF1-C9447BE6ABAE}"/>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1DE-4CB0-AAF1-C9447BE6ABAE}"/>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1DE-4CB0-AAF1-C9447BE6ABAE}"/>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1DE-4CB0-AAF1-C9447BE6ABAE}"/>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sz="1800">
                        <a:solidFill>
                          <a:schemeClr val="bg1"/>
                        </a:solidFill>
                      </a:rPr>
                      <a:t>99,6%</a:t>
                    </a:r>
                    <a:endParaRPr lang="en-US" sz="180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1DE-4CB0-AAF1-C9447BE6ABAE}"/>
                </c:ext>
              </c:extLst>
            </c:dLbl>
            <c:dLbl>
              <c:idx val="1"/>
              <c:layout>
                <c:manualLayout>
                  <c:x val="-0.15853296925786617"/>
                  <c:y val="-5.78381024111631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sz="1800" dirty="0">
                        <a:solidFill>
                          <a:schemeClr val="bg1"/>
                        </a:solidFill>
                      </a:rPr>
                      <a:t>0,4%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N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DE-4CB0-AAF1-C9447BE6ABAE}"/>
                </c:ext>
              </c:extLst>
            </c:dLbl>
            <c:dLbl>
              <c:idx val="2"/>
              <c:delete val="1"/>
              <c:extLst>
                <c:ext xmlns:c15="http://schemas.microsoft.com/office/drawing/2012/chart" uri="{CE6537A1-D6FC-4f65-9D91-7224C49458BB}"/>
                <c:ext xmlns:c16="http://schemas.microsoft.com/office/drawing/2014/chart" uri="{C3380CC4-5D6E-409C-BE32-E72D297353CC}">
                  <c16:uniqueId val="{00000005-21DE-4CB0-AAF1-C9447BE6ABAE}"/>
                </c:ext>
              </c:extLst>
            </c:dLbl>
            <c:dLbl>
              <c:idx val="3"/>
              <c:delete val="1"/>
              <c:extLst>
                <c:ext xmlns:c15="http://schemas.microsoft.com/office/drawing/2012/chart" uri="{CE6537A1-D6FC-4f65-9D91-7224C49458BB}"/>
                <c:ext xmlns:c16="http://schemas.microsoft.com/office/drawing/2014/chart" uri="{C3380CC4-5D6E-409C-BE32-E72D297353CC}">
                  <c16:uniqueId val="{00000007-21DE-4CB0-AAF1-C9447BE6ABAE}"/>
                </c:ext>
              </c:extLst>
            </c:dLbl>
            <c:dLbl>
              <c:idx val="4"/>
              <c:delete val="1"/>
              <c:extLst>
                <c:ext xmlns:c15="http://schemas.microsoft.com/office/drawing/2012/chart" uri="{CE6537A1-D6FC-4f65-9D91-7224C49458BB}"/>
                <c:ext xmlns:c16="http://schemas.microsoft.com/office/drawing/2014/chart" uri="{C3380CC4-5D6E-409C-BE32-E72D297353CC}">
                  <c16:uniqueId val="{00000009-21DE-4CB0-AAF1-C9447BE6AB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 </c:v>
                </c:pt>
                <c:pt idx="3">
                  <c:v> </c:v>
                </c:pt>
              </c:strCache>
            </c:strRef>
          </c:cat>
          <c:val>
            <c:numRef>
              <c:f>Sheet1!$B$2:$B$5</c:f>
              <c:numCache>
                <c:formatCode>0.00%</c:formatCode>
                <c:ptCount val="4"/>
                <c:pt idx="0" formatCode="General">
                  <c:v>99.6</c:v>
                </c:pt>
                <c:pt idx="1">
                  <c:v>4.0000000000000001E-3</c:v>
                </c:pt>
                <c:pt idx="2" formatCode="General">
                  <c:v>0</c:v>
                </c:pt>
                <c:pt idx="3" formatCode="General">
                  <c:v>0</c:v>
                </c:pt>
              </c:numCache>
            </c:numRef>
          </c:val>
          <c:extLst>
            <c:ext xmlns:c16="http://schemas.microsoft.com/office/drawing/2014/chart" uri="{C3380CC4-5D6E-409C-BE32-E72D297353CC}">
              <c16:uniqueId val="{0000000A-21DE-4CB0-AAF1-C9447BE6ABAE}"/>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nl-NL"/>
        </a:p>
      </c:txPr>
    </c:title>
    <c:autoTitleDeleted val="0"/>
    <c:plotArea>
      <c:layout/>
      <c:ofPieChart>
        <c:ofPieType val="bar"/>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E5B-404F-A747-DE4D76C8BA2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E5B-404F-A747-DE4D76C8BA2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E5B-404F-A747-DE4D76C8BA2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E5B-404F-A747-DE4D76C8BA2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E5B-404F-A747-DE4D76C8BA22}"/>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nl-NL"/>
                </a:p>
              </c:txPr>
              <c:dLblPos val="inEnd"/>
              <c:showLegendKey val="0"/>
              <c:showVal val="0"/>
              <c:showCatName val="0"/>
              <c:showSerName val="0"/>
              <c:showPercent val="1"/>
              <c:showBubbleSize val="0"/>
              <c:extLst>
                <c:ext xmlns:c16="http://schemas.microsoft.com/office/drawing/2014/chart" uri="{C3380CC4-5D6E-409C-BE32-E72D297353CC}">
                  <c16:uniqueId val="{00000001-1E5B-404F-A747-DE4D76C8BA22}"/>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nl-NL"/>
                </a:p>
              </c:txPr>
              <c:dLblPos val="inEnd"/>
              <c:showLegendKey val="0"/>
              <c:showVal val="0"/>
              <c:showCatName val="0"/>
              <c:showSerName val="0"/>
              <c:showPercent val="1"/>
              <c:showBubbleSize val="0"/>
              <c:extLst>
                <c:ext xmlns:c16="http://schemas.microsoft.com/office/drawing/2014/chart" uri="{C3380CC4-5D6E-409C-BE32-E72D297353CC}">
                  <c16:uniqueId val="{00000003-1E5B-404F-A747-DE4D76C8BA22}"/>
                </c:ext>
              </c:extLst>
            </c:dLbl>
            <c:dLbl>
              <c:idx val="4"/>
              <c:delete val="1"/>
              <c:extLst>
                <c:ext xmlns:c15="http://schemas.microsoft.com/office/drawing/2012/chart" uri="{CE6537A1-D6FC-4f65-9D91-7224C49458BB}"/>
                <c:ext xmlns:c16="http://schemas.microsoft.com/office/drawing/2014/chart" uri="{C3380CC4-5D6E-409C-BE32-E72D297353CC}">
                  <c16:uniqueId val="{00000009-1E5B-404F-A747-DE4D76C8BA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 </c:v>
                </c:pt>
                <c:pt idx="3">
                  <c:v>4th Qtr</c:v>
                </c:pt>
              </c:strCache>
            </c:strRef>
          </c:cat>
          <c:val>
            <c:numRef>
              <c:f>Sheet1!$B$2:$B$5</c:f>
              <c:numCache>
                <c:formatCode>0.00%</c:formatCode>
                <c:ptCount val="4"/>
                <c:pt idx="0">
                  <c:v>0.18099999999999999</c:v>
                </c:pt>
                <c:pt idx="1">
                  <c:v>0.81899999999999995</c:v>
                </c:pt>
                <c:pt idx="2" formatCode="General">
                  <c:v>0</c:v>
                </c:pt>
                <c:pt idx="3" formatCode="General">
                  <c:v>0</c:v>
                </c:pt>
              </c:numCache>
            </c:numRef>
          </c:val>
          <c:extLst>
            <c:ext xmlns:c16="http://schemas.microsoft.com/office/drawing/2014/chart" uri="{C3380CC4-5D6E-409C-BE32-E72D297353CC}">
              <c16:uniqueId val="{0000000A-1E5B-404F-A747-DE4D76C8BA22}"/>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3016300410917593E-3"/>
          <c:y val="2.9443047367770131E-3"/>
          <c:w val="0.90632502382782887"/>
          <c:h val="0.94818997723297083"/>
        </c:manualLayout>
      </c:layout>
      <c:pie3DChart>
        <c:varyColors val="1"/>
        <c:ser>
          <c:idx val="0"/>
          <c:order val="0"/>
          <c:tx>
            <c:strRef>
              <c:f>Лист1!$B$1</c:f>
              <c:strCache>
                <c:ptCount val="1"/>
                <c:pt idx="0">
                  <c:v>Структура инфекционных заболеваний</c:v>
                </c:pt>
              </c:strCache>
            </c:strRef>
          </c:tx>
          <c:dPt>
            <c:idx val="0"/>
            <c:bubble3D val="0"/>
            <c:spPr>
              <a:solidFill>
                <a:schemeClr val="accent1">
                  <a:lumMod val="75000"/>
                </a:schemeClr>
              </a:solidFill>
            </c:spPr>
            <c:extLst>
              <c:ext xmlns:c16="http://schemas.microsoft.com/office/drawing/2014/chart" uri="{C3380CC4-5D6E-409C-BE32-E72D297353CC}">
                <c16:uniqueId val="{00000001-535D-47EF-BC8C-B4001C520B96}"/>
              </c:ext>
            </c:extLst>
          </c:dPt>
          <c:dPt>
            <c:idx val="1"/>
            <c:bubble3D val="0"/>
            <c:spPr>
              <a:solidFill>
                <a:srgbClr val="C00000"/>
              </a:solidFill>
            </c:spPr>
            <c:extLst>
              <c:ext xmlns:c16="http://schemas.microsoft.com/office/drawing/2014/chart" uri="{C3380CC4-5D6E-409C-BE32-E72D297353CC}">
                <c16:uniqueId val="{00000003-535D-47EF-BC8C-B4001C520B96}"/>
              </c:ext>
            </c:extLst>
          </c:dPt>
          <c:dPt>
            <c:idx val="2"/>
            <c:bubble3D val="0"/>
            <c:spPr>
              <a:solidFill>
                <a:srgbClr val="00B050"/>
              </a:solidFill>
            </c:spPr>
            <c:extLst>
              <c:ext xmlns:c16="http://schemas.microsoft.com/office/drawing/2014/chart" uri="{C3380CC4-5D6E-409C-BE32-E72D297353CC}">
                <c16:uniqueId val="{00000005-535D-47EF-BC8C-B4001C520B96}"/>
              </c:ext>
            </c:extLst>
          </c:dPt>
          <c:dLbls>
            <c:dLbl>
              <c:idx val="0"/>
              <c:layout>
                <c:manualLayout>
                  <c:x val="-0.25943214602408937"/>
                  <c:y val="8.9196020882872429E-2"/>
                </c:manualLayout>
              </c:layout>
              <c:tx>
                <c:rich>
                  <a:bodyPr/>
                  <a:lstStyle/>
                  <a:p>
                    <a:pPr algn="ctr" rtl="0">
                      <a:defRPr lang="ru-RU" sz="1800" b="1" i="0" u="none" strike="noStrike" kern="1200" baseline="0">
                        <a:solidFill>
                          <a:schemeClr val="bg1"/>
                        </a:solidFill>
                        <a:latin typeface="Times New Roman"/>
                        <a:ea typeface="Times New Roman"/>
                        <a:cs typeface="+mn-cs"/>
                      </a:defRPr>
                    </a:pPr>
                    <a:r>
                      <a:rPr lang="en-US" sz="2000" dirty="0">
                        <a:solidFill>
                          <a:schemeClr val="bg1"/>
                        </a:solidFill>
                      </a:rPr>
                      <a:t> HIV</a:t>
                    </a:r>
                  </a:p>
                  <a:p>
                    <a:pPr algn="ctr" rtl="0">
                      <a:defRPr lang="ru-RU" sz="1800" b="1" i="0" u="none" strike="noStrike" kern="1200" baseline="0">
                        <a:solidFill>
                          <a:schemeClr val="bg1"/>
                        </a:solidFill>
                        <a:latin typeface="Times New Roman"/>
                        <a:ea typeface="Times New Roman"/>
                        <a:cs typeface="+mn-cs"/>
                      </a:defRPr>
                    </a:pPr>
                    <a:r>
                      <a:rPr lang="en-US" dirty="0">
                        <a:solidFill>
                          <a:schemeClr val="bg1"/>
                        </a:solidFill>
                      </a:rPr>
                      <a:t> 29,0%</a:t>
                    </a:r>
                  </a:p>
                </c:rich>
              </c:tx>
              <c:spPr/>
              <c:showLegendKey val="1"/>
              <c:showVal val="1"/>
              <c:showCatName val="1"/>
              <c:showSerName val="0"/>
              <c:showPercent val="0"/>
              <c:showBubbleSize val="0"/>
              <c:extLst>
                <c:ext xmlns:c15="http://schemas.microsoft.com/office/drawing/2012/chart" uri="{CE6537A1-D6FC-4f65-9D91-7224C49458BB}">
                  <c15:layout>
                    <c:manualLayout>
                      <c:w val="0.27530836586042923"/>
                      <c:h val="0.21259539918615161"/>
                    </c:manualLayout>
                  </c15:layout>
                </c:ext>
                <c:ext xmlns:c16="http://schemas.microsoft.com/office/drawing/2014/chart" uri="{C3380CC4-5D6E-409C-BE32-E72D297353CC}">
                  <c16:uniqueId val="{00000001-535D-47EF-BC8C-B4001C520B96}"/>
                </c:ext>
              </c:extLst>
            </c:dLbl>
            <c:dLbl>
              <c:idx val="1"/>
              <c:layout>
                <c:manualLayout>
                  <c:x val="-7.6777183487549056E-2"/>
                  <c:y val="-0.27274148185589842"/>
                </c:manualLayout>
              </c:layout>
              <c:tx>
                <c:rich>
                  <a:bodyPr/>
                  <a:lstStyle/>
                  <a:p>
                    <a:pPr algn="ctr" rtl="0">
                      <a:defRPr lang="ru-RU" sz="2000" b="1" i="0" u="none" strike="noStrike" kern="1200" baseline="0">
                        <a:solidFill>
                          <a:schemeClr val="bg1"/>
                        </a:solidFill>
                        <a:latin typeface="Times New Roman"/>
                        <a:ea typeface="Times New Roman"/>
                        <a:cs typeface="+mn-cs"/>
                      </a:defRPr>
                    </a:pPr>
                    <a:r>
                      <a:rPr lang="en-US" sz="2000" dirty="0">
                        <a:solidFill>
                          <a:schemeClr val="bg1"/>
                        </a:solidFill>
                      </a:rPr>
                      <a:t> TB</a:t>
                    </a:r>
                  </a:p>
                  <a:p>
                    <a:pPr algn="ctr" rtl="0">
                      <a:defRPr lang="ru-RU" sz="2000" b="1" i="0" u="none" strike="noStrike" kern="1200" baseline="0">
                        <a:solidFill>
                          <a:schemeClr val="bg1"/>
                        </a:solidFill>
                        <a:latin typeface="Times New Roman"/>
                        <a:ea typeface="Times New Roman"/>
                        <a:cs typeface="+mn-cs"/>
                      </a:defRPr>
                    </a:pPr>
                    <a:r>
                      <a:rPr lang="en-US" sz="2000" dirty="0">
                        <a:solidFill>
                          <a:schemeClr val="bg1"/>
                        </a:solidFill>
                      </a:rPr>
                      <a:t>39,6%</a:t>
                    </a:r>
                  </a:p>
                </c:rich>
              </c:tx>
              <c:spPr/>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5D-47EF-BC8C-B4001C520B96}"/>
                </c:ext>
              </c:extLst>
            </c:dLbl>
            <c:dLbl>
              <c:idx val="2"/>
              <c:layout>
                <c:manualLayout>
                  <c:x val="0.16115552987109744"/>
                  <c:y val="0.11574731250119967"/>
                </c:manualLayout>
              </c:layout>
              <c:tx>
                <c:rich>
                  <a:bodyPr/>
                  <a:lstStyle/>
                  <a:p>
                    <a:pPr algn="ctr" rtl="0">
                      <a:defRPr lang="ru-RU" sz="2000" b="1" i="0" u="none" strike="noStrike" kern="1200" baseline="0">
                        <a:solidFill>
                          <a:schemeClr val="bg1"/>
                        </a:solidFill>
                        <a:latin typeface="Times New Roman"/>
                        <a:ea typeface="Times New Roman"/>
                        <a:cs typeface="+mn-cs"/>
                      </a:defRPr>
                    </a:pPr>
                    <a:r>
                      <a:rPr lang="en-US" sz="2000" dirty="0">
                        <a:solidFill>
                          <a:schemeClr val="bg1"/>
                        </a:solidFill>
                      </a:rPr>
                      <a:t>STIs</a:t>
                    </a:r>
                  </a:p>
                  <a:p>
                    <a:pPr algn="ctr" rtl="0">
                      <a:defRPr lang="ru-RU" sz="2000" b="1" i="0" u="none" strike="noStrike" kern="1200" baseline="0">
                        <a:solidFill>
                          <a:schemeClr val="bg1"/>
                        </a:solidFill>
                        <a:latin typeface="Times New Roman"/>
                        <a:ea typeface="Times New Roman"/>
                        <a:cs typeface="+mn-cs"/>
                      </a:defRPr>
                    </a:pPr>
                    <a:r>
                      <a:rPr lang="en-US" sz="2000" dirty="0">
                        <a:solidFill>
                          <a:schemeClr val="bg1"/>
                        </a:solidFill>
                      </a:rPr>
                      <a:t>31,4%</a:t>
                    </a:r>
                  </a:p>
                </c:rich>
              </c:tx>
              <c:spPr/>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5D-47EF-BC8C-B4001C520B96}"/>
                </c:ext>
              </c:extLst>
            </c:dLbl>
            <c:spPr>
              <a:noFill/>
              <a:ln>
                <a:noFill/>
              </a:ln>
              <a:effectLst/>
            </c:spPr>
            <c:txPr>
              <a:bodyPr/>
              <a:lstStyle/>
              <a:p>
                <a:pPr>
                  <a:defRPr sz="1800" b="1" i="0" baseline="0">
                    <a:solidFill>
                      <a:schemeClr val="bg1"/>
                    </a:solidFill>
                  </a:defRPr>
                </a:pPr>
                <a:endParaRPr lang="nl-NL"/>
              </a:p>
            </c:txPr>
            <c:showLegendKey val="1"/>
            <c:showVal val="1"/>
            <c:showCatName val="1"/>
            <c:showSerName val="0"/>
            <c:showPercent val="0"/>
            <c:showBubbleSize val="0"/>
            <c:showLeaderLines val="1"/>
            <c:extLst>
              <c:ext xmlns:c15="http://schemas.microsoft.com/office/drawing/2012/chart" uri="{CE6537A1-D6FC-4f65-9D91-7224C49458BB}"/>
            </c:extLst>
          </c:dLbls>
          <c:cat>
            <c:strRef>
              <c:f>Лист1!$A$2:$A$5</c:f>
              <c:strCache>
                <c:ptCount val="3"/>
                <c:pt idx="0">
                  <c:v>ВИЧ-инфицир</c:v>
                </c:pt>
                <c:pt idx="1">
                  <c:v>Туберкулез</c:v>
                </c:pt>
                <c:pt idx="2">
                  <c:v>ИППП</c:v>
                </c:pt>
              </c:strCache>
            </c:strRef>
          </c:cat>
          <c:val>
            <c:numRef>
              <c:f>Лист1!$B$2:$B$5</c:f>
              <c:numCache>
                <c:formatCode>0.0%</c:formatCode>
                <c:ptCount val="4"/>
                <c:pt idx="0">
                  <c:v>0.28999999999999998</c:v>
                </c:pt>
                <c:pt idx="1">
                  <c:v>0.39600000000000002</c:v>
                </c:pt>
                <c:pt idx="2">
                  <c:v>0.314</c:v>
                </c:pt>
              </c:numCache>
            </c:numRef>
          </c:val>
          <c:extLst>
            <c:ext xmlns:c16="http://schemas.microsoft.com/office/drawing/2014/chart" uri="{C3380CC4-5D6E-409C-BE32-E72D297353CC}">
              <c16:uniqueId val="{00000006-535D-47EF-BC8C-B4001C520B9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3.2890762322516108E-2"/>
          <c:w val="0.9891975308641977"/>
          <c:h val="0.95657871502770409"/>
        </c:manualLayout>
      </c:layout>
      <c:pie3DChart>
        <c:varyColors val="1"/>
        <c:ser>
          <c:idx val="0"/>
          <c:order val="0"/>
          <c:spPr>
            <a:solidFill>
              <a:srgbClr val="CCECFF"/>
            </a:solidFill>
            <a:ln>
              <a:solidFill>
                <a:srgbClr val="00B0F0"/>
              </a:solidFill>
            </a:ln>
          </c:spPr>
          <c:explosion val="24"/>
          <c:dPt>
            <c:idx val="2"/>
            <c:bubble3D val="0"/>
            <c:spPr>
              <a:solidFill>
                <a:schemeClr val="accent2">
                  <a:lumMod val="20000"/>
                  <a:lumOff val="80000"/>
                </a:schemeClr>
              </a:solidFill>
              <a:ln>
                <a:solidFill>
                  <a:srgbClr val="00B0F0"/>
                </a:solidFill>
              </a:ln>
            </c:spPr>
            <c:extLst>
              <c:ext xmlns:c16="http://schemas.microsoft.com/office/drawing/2014/chart" uri="{C3380CC4-5D6E-409C-BE32-E72D297353CC}">
                <c16:uniqueId val="{00000001-09B7-4209-A70F-F0D043F3C888}"/>
              </c:ext>
            </c:extLst>
          </c:dPt>
          <c:dPt>
            <c:idx val="3"/>
            <c:bubble3D val="0"/>
            <c:spPr>
              <a:solidFill>
                <a:schemeClr val="accent1">
                  <a:lumMod val="90000"/>
                </a:schemeClr>
              </a:solidFill>
              <a:ln>
                <a:solidFill>
                  <a:srgbClr val="00B0F0"/>
                </a:solidFill>
              </a:ln>
            </c:spPr>
            <c:extLst>
              <c:ext xmlns:c16="http://schemas.microsoft.com/office/drawing/2014/chart" uri="{C3380CC4-5D6E-409C-BE32-E72D297353CC}">
                <c16:uniqueId val="{00000003-09B7-4209-A70F-F0D043F3C888}"/>
              </c:ext>
            </c:extLst>
          </c:dPt>
          <c:dLbls>
            <c:dLbl>
              <c:idx val="0"/>
              <c:delete val="1"/>
              <c:extLst>
                <c:ext xmlns:c15="http://schemas.microsoft.com/office/drawing/2012/chart" uri="{CE6537A1-D6FC-4f65-9D91-7224C49458BB}"/>
                <c:ext xmlns:c16="http://schemas.microsoft.com/office/drawing/2014/chart" uri="{C3380CC4-5D6E-409C-BE32-E72D297353CC}">
                  <c16:uniqueId val="{00000004-09B7-4209-A70F-F0D043F3C888}"/>
                </c:ext>
              </c:extLst>
            </c:dLbl>
            <c:dLbl>
              <c:idx val="1"/>
              <c:tx>
                <c:rich>
                  <a:bodyPr/>
                  <a:lstStyle/>
                  <a:p>
                    <a:r>
                      <a:rPr lang="en-US" dirty="0"/>
                      <a:t> TB
45.2%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B7-4209-A70F-F0D043F3C888}"/>
                </c:ext>
              </c:extLst>
            </c:dLbl>
            <c:dLbl>
              <c:idx val="2"/>
              <c:tx>
                <c:rich>
                  <a:bodyPr/>
                  <a:lstStyle/>
                  <a:p>
                    <a:r>
                      <a:rPr lang="en-US" dirty="0"/>
                      <a:t> STIs
17.2%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B7-4209-A70F-F0D043F3C888}"/>
                </c:ext>
              </c:extLst>
            </c:dLbl>
            <c:dLbl>
              <c:idx val="3"/>
              <c:tx>
                <c:rich>
                  <a:bodyPr/>
                  <a:lstStyle/>
                  <a:p>
                    <a:r>
                      <a:rPr lang="en-US" dirty="0"/>
                      <a:t>HIV
37.6%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B7-4209-A70F-F0D043F3C888}"/>
                </c:ext>
              </c:extLst>
            </c:dLbl>
            <c:spPr>
              <a:noFill/>
              <a:ln>
                <a:noFill/>
              </a:ln>
              <a:effectLst/>
            </c:spPr>
            <c:txPr>
              <a:bodyPr/>
              <a:lstStyle/>
              <a:p>
                <a:pPr>
                  <a:defRPr sz="1400" b="1">
                    <a:latin typeface="Arial" pitchFamily="34" charset="0"/>
                    <a:cs typeface="Arial" pitchFamily="34" charset="0"/>
                  </a:defRPr>
                </a:pPr>
                <a:endParaRPr lang="nl-NL"/>
              </a:p>
            </c:txPr>
            <c:showLegendKey val="0"/>
            <c:showVal val="0"/>
            <c:showCatName val="1"/>
            <c:showSerName val="0"/>
            <c:showPercent val="1"/>
            <c:showBubbleSize val="0"/>
            <c:showLeaderLines val="1"/>
            <c:extLst>
              <c:ext xmlns:c15="http://schemas.microsoft.com/office/drawing/2012/chart" uri="{CE6537A1-D6FC-4f65-9D91-7224C49458BB}"/>
            </c:extLst>
          </c:dLbls>
          <c:cat>
            <c:strRef>
              <c:f>' причина депорт'!$A$1:$A$4</c:f>
              <c:strCache>
                <c:ptCount val="4"/>
                <c:pt idx="0">
                  <c:v>Причины решения о нежелательном пребывании </c:v>
                </c:pt>
                <c:pt idx="1">
                  <c:v>ТБ</c:v>
                </c:pt>
                <c:pt idx="2">
                  <c:v>ИППП</c:v>
                </c:pt>
                <c:pt idx="3">
                  <c:v>ВИЧ</c:v>
                </c:pt>
              </c:strCache>
            </c:strRef>
          </c:cat>
          <c:val>
            <c:numRef>
              <c:f>' причина депорт'!$B$1:$B$4</c:f>
              <c:numCache>
                <c:formatCode>0.00%</c:formatCode>
                <c:ptCount val="4"/>
                <c:pt idx="1">
                  <c:v>0.45300000000000001</c:v>
                </c:pt>
                <c:pt idx="2">
                  <c:v>0.17900000000000021</c:v>
                </c:pt>
                <c:pt idx="3">
                  <c:v>0.36800000000000038</c:v>
                </c:pt>
              </c:numCache>
            </c:numRef>
          </c:val>
          <c:extLst>
            <c:ext xmlns:c16="http://schemas.microsoft.com/office/drawing/2014/chart" uri="{C3380CC4-5D6E-409C-BE32-E72D297353CC}">
              <c16:uniqueId val="{00000006-09B7-4209-A70F-F0D043F3C888}"/>
            </c:ext>
          </c:extLst>
        </c:ser>
        <c:ser>
          <c:idx val="1"/>
          <c:order val="1"/>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 причина депорт'!$A$1:$A$4</c:f>
              <c:strCache>
                <c:ptCount val="4"/>
                <c:pt idx="0">
                  <c:v>Причины решения о нежелательном пребывании </c:v>
                </c:pt>
                <c:pt idx="1">
                  <c:v>ТБ</c:v>
                </c:pt>
                <c:pt idx="2">
                  <c:v>ИППП</c:v>
                </c:pt>
                <c:pt idx="3">
                  <c:v>ВИЧ</c:v>
                </c:pt>
              </c:strCache>
            </c:strRef>
          </c:cat>
          <c:val>
            <c:numRef>
              <c:f>' причина депорт'!$C$1:$C$4</c:f>
              <c:numCache>
                <c:formatCode>General</c:formatCode>
                <c:ptCount val="4"/>
              </c:numCache>
            </c:numRef>
          </c:val>
          <c:extLst>
            <c:ext xmlns:c16="http://schemas.microsoft.com/office/drawing/2014/chart" uri="{C3380CC4-5D6E-409C-BE32-E72D297353CC}">
              <c16:uniqueId val="{00000007-09B7-4209-A70F-F0D043F3C888}"/>
            </c:ext>
          </c:extLst>
        </c:ser>
        <c:ser>
          <c:idx val="2"/>
          <c:order val="2"/>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 причина депорт'!$A$1:$A$4</c:f>
              <c:strCache>
                <c:ptCount val="4"/>
                <c:pt idx="0">
                  <c:v>Причины решения о нежелательном пребывании </c:v>
                </c:pt>
                <c:pt idx="1">
                  <c:v>ТБ</c:v>
                </c:pt>
                <c:pt idx="2">
                  <c:v>ИППП</c:v>
                </c:pt>
                <c:pt idx="3">
                  <c:v>ВИЧ</c:v>
                </c:pt>
              </c:strCache>
            </c:strRef>
          </c:cat>
          <c:val>
            <c:numRef>
              <c:f>' причина депорт'!$D$1:$D$4</c:f>
              <c:numCache>
                <c:formatCode>General</c:formatCode>
                <c:ptCount val="4"/>
              </c:numCache>
            </c:numRef>
          </c:val>
          <c:extLst>
            <c:ext xmlns:c16="http://schemas.microsoft.com/office/drawing/2014/chart" uri="{C3380CC4-5D6E-409C-BE32-E72D297353CC}">
              <c16:uniqueId val="{00000008-09B7-4209-A70F-F0D043F3C888}"/>
            </c:ext>
          </c:extLst>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A59F4-752C-4B53-8BE0-376FD19116C6}"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ru-RU"/>
        </a:p>
      </dgm:t>
    </dgm:pt>
    <dgm:pt modelId="{28369CF9-7DCB-4DA1-8889-E505CB0C3A92}">
      <dgm:prSet phldrT="[Text]"/>
      <dgm:spPr/>
      <dgm:t>
        <a:bodyPr/>
        <a:lstStyle/>
        <a:p>
          <a:r>
            <a:rPr lang="en-US" b="1" dirty="0">
              <a:solidFill>
                <a:schemeClr val="bg1"/>
              </a:solidFill>
              <a:latin typeface="Arial" pitchFamily="34" charset="0"/>
              <a:cs typeface="Arial" pitchFamily="34" charset="0"/>
            </a:rPr>
            <a:t>Monitoring migrant health</a:t>
          </a:r>
          <a:endParaRPr lang="ru-RU" b="1" dirty="0">
            <a:solidFill>
              <a:schemeClr val="bg1"/>
            </a:solidFill>
            <a:latin typeface="Arial" pitchFamily="34" charset="0"/>
            <a:cs typeface="Arial" pitchFamily="34" charset="0"/>
          </a:endParaRPr>
        </a:p>
      </dgm:t>
    </dgm:pt>
    <dgm:pt modelId="{3920DCA5-64A4-4229-8221-CF7E8788F992}" type="parTrans" cxnId="{5662B711-CBF1-4922-9BF6-730A06D181F2}">
      <dgm:prSet/>
      <dgm:spPr/>
      <dgm:t>
        <a:bodyPr/>
        <a:lstStyle/>
        <a:p>
          <a:endParaRPr lang="ru-RU"/>
        </a:p>
      </dgm:t>
    </dgm:pt>
    <dgm:pt modelId="{B821C6F4-0F38-4C6E-B1B9-602543788DA9}" type="sibTrans" cxnId="{5662B711-CBF1-4922-9BF6-730A06D181F2}">
      <dgm:prSet/>
      <dgm:spPr/>
      <dgm:t>
        <a:bodyPr/>
        <a:lstStyle/>
        <a:p>
          <a:endParaRPr lang="ru-RU"/>
        </a:p>
      </dgm:t>
    </dgm:pt>
    <dgm:pt modelId="{69A67CF3-EEF3-4725-8515-58B858EA38E8}">
      <dgm:prSet phldrT="[Text]" custT="1"/>
      <dgm:spPr/>
      <dgm:t>
        <a:bodyPr/>
        <a:lstStyle/>
        <a:p>
          <a:r>
            <a:rPr lang="en-US" sz="1800" b="1" dirty="0">
              <a:latin typeface="Arial" pitchFamily="34" charset="0"/>
              <a:cs typeface="Arial" pitchFamily="34" charset="0"/>
            </a:rPr>
            <a:t>Research and information dissemination</a:t>
          </a:r>
          <a:endParaRPr lang="ru-RU" sz="1800" b="1" dirty="0">
            <a:latin typeface="Arial" pitchFamily="34" charset="0"/>
            <a:cs typeface="Arial" pitchFamily="34" charset="0"/>
          </a:endParaRPr>
        </a:p>
      </dgm:t>
    </dgm:pt>
    <dgm:pt modelId="{B1470C57-2E01-45B7-9D88-9BB4888A53E8}" type="parTrans" cxnId="{A39E7BBA-25B2-4B54-9D34-FC5D4BC1B9F3}">
      <dgm:prSet/>
      <dgm:spPr/>
      <dgm:t>
        <a:bodyPr/>
        <a:lstStyle/>
        <a:p>
          <a:endParaRPr lang="ru-RU"/>
        </a:p>
      </dgm:t>
    </dgm:pt>
    <dgm:pt modelId="{6672CC97-F5EE-4177-8060-23B7A6F5CF06}" type="sibTrans" cxnId="{A39E7BBA-25B2-4B54-9D34-FC5D4BC1B9F3}">
      <dgm:prSet/>
      <dgm:spPr/>
      <dgm:t>
        <a:bodyPr/>
        <a:lstStyle/>
        <a:p>
          <a:endParaRPr lang="ru-RU"/>
        </a:p>
      </dgm:t>
    </dgm:pt>
    <dgm:pt modelId="{184CBAC5-9B05-4561-833C-129E473C64A5}">
      <dgm:prSet phldrT="[Text]"/>
      <dgm:spPr/>
      <dgm:t>
        <a:bodyPr/>
        <a:lstStyle/>
        <a:p>
          <a:r>
            <a:rPr lang="en-US" b="1" dirty="0">
              <a:solidFill>
                <a:schemeClr val="bg1"/>
              </a:solidFill>
              <a:latin typeface="Arial" pitchFamily="34" charset="0"/>
              <a:cs typeface="Arial" pitchFamily="34" charset="0"/>
            </a:rPr>
            <a:t>Policy and legal framework</a:t>
          </a:r>
          <a:endParaRPr lang="ru-RU" b="1" dirty="0">
            <a:solidFill>
              <a:schemeClr val="bg1"/>
            </a:solidFill>
            <a:latin typeface="Arial" pitchFamily="34" charset="0"/>
            <a:cs typeface="Arial" pitchFamily="34" charset="0"/>
          </a:endParaRPr>
        </a:p>
      </dgm:t>
    </dgm:pt>
    <dgm:pt modelId="{4D56AA03-EFC4-4019-A313-6C0C2E6420B9}" type="parTrans" cxnId="{000CB7F9-B870-43EB-8E52-54E5BB3C0CAE}">
      <dgm:prSet/>
      <dgm:spPr/>
      <dgm:t>
        <a:bodyPr/>
        <a:lstStyle/>
        <a:p>
          <a:endParaRPr lang="ru-RU"/>
        </a:p>
      </dgm:t>
    </dgm:pt>
    <dgm:pt modelId="{0C070D8D-FEB7-4B33-A5FA-B037FD0679CC}" type="sibTrans" cxnId="{000CB7F9-B870-43EB-8E52-54E5BB3C0CAE}">
      <dgm:prSet/>
      <dgm:spPr/>
      <dgm:t>
        <a:bodyPr/>
        <a:lstStyle/>
        <a:p>
          <a:endParaRPr lang="ru-RU"/>
        </a:p>
      </dgm:t>
    </dgm:pt>
    <dgm:pt modelId="{6A03AB6C-0A23-4228-9C94-93C0D687FC85}">
      <dgm:prSet phldrT="[Text]" custT="1"/>
      <dgm:spPr/>
      <dgm:t>
        <a:bodyPr/>
        <a:lstStyle/>
        <a:p>
          <a:r>
            <a:rPr lang="en-US" sz="1800" b="1" dirty="0">
              <a:latin typeface="Arial" pitchFamily="34" charset="0"/>
              <a:cs typeface="Arial" pitchFamily="34" charset="0"/>
            </a:rPr>
            <a:t>Advocacy for policy development to protect migrants health</a:t>
          </a:r>
          <a:endParaRPr lang="ru-RU" sz="1800" b="1" dirty="0">
            <a:latin typeface="Arial" pitchFamily="34" charset="0"/>
            <a:cs typeface="Arial" pitchFamily="34" charset="0"/>
          </a:endParaRPr>
        </a:p>
      </dgm:t>
    </dgm:pt>
    <dgm:pt modelId="{C9231C95-00BC-43C2-B3D8-330C985D610F}" type="parTrans" cxnId="{F8586252-6134-42E3-A828-586B9F63253E}">
      <dgm:prSet/>
      <dgm:spPr/>
      <dgm:t>
        <a:bodyPr/>
        <a:lstStyle/>
        <a:p>
          <a:endParaRPr lang="ru-RU"/>
        </a:p>
      </dgm:t>
    </dgm:pt>
    <dgm:pt modelId="{155EDEE3-5DA6-4EC2-AA4C-8B0C6600C2E0}" type="sibTrans" cxnId="{F8586252-6134-42E3-A828-586B9F63253E}">
      <dgm:prSet/>
      <dgm:spPr/>
      <dgm:t>
        <a:bodyPr/>
        <a:lstStyle/>
        <a:p>
          <a:endParaRPr lang="ru-RU"/>
        </a:p>
      </dgm:t>
    </dgm:pt>
    <dgm:pt modelId="{9530A1A1-D825-48A5-AC30-DE570AD973F3}">
      <dgm:prSet phldrT="[Text]"/>
      <dgm:spPr/>
      <dgm:t>
        <a:bodyPr/>
        <a:lstStyle/>
        <a:p>
          <a:r>
            <a:rPr lang="en-US" b="1" dirty="0">
              <a:solidFill>
                <a:schemeClr val="bg1"/>
              </a:solidFill>
              <a:latin typeface="Arial" pitchFamily="34" charset="0"/>
              <a:cs typeface="Arial" pitchFamily="34" charset="0"/>
            </a:rPr>
            <a:t>Partnership, networks, multi-country frameworks</a:t>
          </a:r>
          <a:endParaRPr lang="ru-RU" b="1" dirty="0">
            <a:solidFill>
              <a:schemeClr val="bg1"/>
            </a:solidFill>
            <a:latin typeface="Arial" pitchFamily="34" charset="0"/>
            <a:cs typeface="Arial" pitchFamily="34" charset="0"/>
          </a:endParaRPr>
        </a:p>
      </dgm:t>
    </dgm:pt>
    <dgm:pt modelId="{571E1CAD-B488-44BB-BF17-F5079D7FFA1D}" type="parTrans" cxnId="{6F8B29F8-06C2-4E59-A4DC-C3BC23BB21C2}">
      <dgm:prSet/>
      <dgm:spPr/>
      <dgm:t>
        <a:bodyPr/>
        <a:lstStyle/>
        <a:p>
          <a:endParaRPr lang="ru-RU"/>
        </a:p>
      </dgm:t>
    </dgm:pt>
    <dgm:pt modelId="{49BCF39C-8486-495D-9BB0-3DBC8D910976}" type="sibTrans" cxnId="{6F8B29F8-06C2-4E59-A4DC-C3BC23BB21C2}">
      <dgm:prSet/>
      <dgm:spPr/>
      <dgm:t>
        <a:bodyPr/>
        <a:lstStyle/>
        <a:p>
          <a:endParaRPr lang="ru-RU"/>
        </a:p>
      </dgm:t>
    </dgm:pt>
    <dgm:pt modelId="{47EC39A8-B5E2-4856-BD8B-B7E05DE767A4}">
      <dgm:prSet phldrT="[Text]" custT="1"/>
      <dgm:spPr/>
      <dgm:t>
        <a:bodyPr/>
        <a:lstStyle/>
        <a:p>
          <a:r>
            <a:rPr lang="en-US" sz="1800" b="1" dirty="0">
              <a:latin typeface="Arial" pitchFamily="34" charset="0"/>
              <a:cs typeface="Arial" pitchFamily="34" charset="0"/>
            </a:rPr>
            <a:t>Strengthening inter-country coordination and cross border partnership</a:t>
          </a:r>
          <a:endParaRPr lang="ru-RU" sz="1800" b="1" dirty="0">
            <a:latin typeface="Arial" pitchFamily="34" charset="0"/>
            <a:cs typeface="Arial" pitchFamily="34" charset="0"/>
          </a:endParaRPr>
        </a:p>
      </dgm:t>
    </dgm:pt>
    <dgm:pt modelId="{469E0D6B-FB46-448A-9F1B-BE3093D8781E}" type="parTrans" cxnId="{F80E6A09-8D50-4F33-BC5D-BBEC7371BD79}">
      <dgm:prSet/>
      <dgm:spPr/>
      <dgm:t>
        <a:bodyPr/>
        <a:lstStyle/>
        <a:p>
          <a:endParaRPr lang="ru-RU"/>
        </a:p>
      </dgm:t>
    </dgm:pt>
    <dgm:pt modelId="{B40F5564-232D-419E-980F-A45B93DA4B94}" type="sibTrans" cxnId="{F80E6A09-8D50-4F33-BC5D-BBEC7371BD79}">
      <dgm:prSet/>
      <dgm:spPr/>
      <dgm:t>
        <a:bodyPr/>
        <a:lstStyle/>
        <a:p>
          <a:endParaRPr lang="ru-RU"/>
        </a:p>
      </dgm:t>
    </dgm:pt>
    <dgm:pt modelId="{9A2FE1F2-7DD7-4118-AA78-7B95BF91F7D3}">
      <dgm:prSet phldrT="[Text]"/>
      <dgm:spPr/>
      <dgm:t>
        <a:bodyPr/>
        <a:lstStyle/>
        <a:p>
          <a:r>
            <a:rPr lang="en-US" b="1" dirty="0">
              <a:solidFill>
                <a:schemeClr val="bg1"/>
              </a:solidFill>
              <a:latin typeface="Arial" pitchFamily="34" charset="0"/>
              <a:cs typeface="Arial" pitchFamily="34" charset="0"/>
            </a:rPr>
            <a:t>Migrant sensitive health system</a:t>
          </a:r>
          <a:endParaRPr lang="ru-RU" b="1" dirty="0">
            <a:solidFill>
              <a:schemeClr val="bg1"/>
            </a:solidFill>
            <a:latin typeface="Arial" pitchFamily="34" charset="0"/>
            <a:cs typeface="Arial" pitchFamily="34" charset="0"/>
          </a:endParaRPr>
        </a:p>
      </dgm:t>
    </dgm:pt>
    <dgm:pt modelId="{5D06478F-55DA-4DA0-B9D2-3553B6809EF1}" type="parTrans" cxnId="{A06803CE-48AF-4CF0-A385-25E7532BE577}">
      <dgm:prSet/>
      <dgm:spPr/>
      <dgm:t>
        <a:bodyPr/>
        <a:lstStyle/>
        <a:p>
          <a:endParaRPr lang="ru-RU"/>
        </a:p>
      </dgm:t>
    </dgm:pt>
    <dgm:pt modelId="{9AA4DD22-99E2-425F-815D-A26F96FC0399}" type="sibTrans" cxnId="{A06803CE-48AF-4CF0-A385-25E7532BE577}">
      <dgm:prSet/>
      <dgm:spPr/>
      <dgm:t>
        <a:bodyPr/>
        <a:lstStyle/>
        <a:p>
          <a:endParaRPr lang="ru-RU"/>
        </a:p>
      </dgm:t>
    </dgm:pt>
    <dgm:pt modelId="{9DBFF005-6FE3-4D7A-9D2E-3CE0E83C720B}">
      <dgm:prSet phldrT="[Text]" custT="1"/>
      <dgm:spPr/>
      <dgm:t>
        <a:bodyPr/>
        <a:lstStyle/>
        <a:p>
          <a:r>
            <a:rPr lang="en-US" sz="1800" b="1" dirty="0">
              <a:latin typeface="Arial" pitchFamily="34" charset="0"/>
              <a:cs typeface="Arial" pitchFamily="34" charset="0"/>
            </a:rPr>
            <a:t>Improving migrant’s access to healthcare and capacity building</a:t>
          </a:r>
          <a:endParaRPr lang="ru-RU" sz="1800" b="1" dirty="0">
            <a:latin typeface="Arial" pitchFamily="34" charset="0"/>
            <a:cs typeface="Arial" pitchFamily="34" charset="0"/>
          </a:endParaRPr>
        </a:p>
      </dgm:t>
    </dgm:pt>
    <dgm:pt modelId="{B55420B4-70EA-4037-93DF-8EF805CE74EA}" type="parTrans" cxnId="{333981C1-F2E6-4A74-9AE6-362C5CFBBC15}">
      <dgm:prSet/>
      <dgm:spPr/>
      <dgm:t>
        <a:bodyPr/>
        <a:lstStyle/>
        <a:p>
          <a:endParaRPr lang="ru-RU"/>
        </a:p>
      </dgm:t>
    </dgm:pt>
    <dgm:pt modelId="{C6CE1370-228A-4A6F-BE59-93E6ED8767D3}" type="sibTrans" cxnId="{333981C1-F2E6-4A74-9AE6-362C5CFBBC15}">
      <dgm:prSet/>
      <dgm:spPr/>
      <dgm:t>
        <a:bodyPr/>
        <a:lstStyle/>
        <a:p>
          <a:endParaRPr lang="ru-RU"/>
        </a:p>
      </dgm:t>
    </dgm:pt>
    <dgm:pt modelId="{E6C566D8-7762-4521-8CAC-E2475FEB7AAA}" type="pres">
      <dgm:prSet presAssocID="{98DA59F4-752C-4B53-8BE0-376FD19116C6}" presName="cycleMatrixDiagram" presStyleCnt="0">
        <dgm:presLayoutVars>
          <dgm:chMax val="1"/>
          <dgm:dir/>
          <dgm:animLvl val="lvl"/>
          <dgm:resizeHandles val="exact"/>
        </dgm:presLayoutVars>
      </dgm:prSet>
      <dgm:spPr/>
    </dgm:pt>
    <dgm:pt modelId="{4E0C0816-6040-4734-8505-32A6F69F9FC8}" type="pres">
      <dgm:prSet presAssocID="{98DA59F4-752C-4B53-8BE0-376FD19116C6}" presName="children" presStyleCnt="0"/>
      <dgm:spPr/>
    </dgm:pt>
    <dgm:pt modelId="{22BB6AD3-0904-4B1C-B609-FBEF7C8E436D}" type="pres">
      <dgm:prSet presAssocID="{98DA59F4-752C-4B53-8BE0-376FD19116C6}" presName="child1group" presStyleCnt="0"/>
      <dgm:spPr/>
    </dgm:pt>
    <dgm:pt modelId="{CA8CD078-6136-405D-8814-53293CB49C30}" type="pres">
      <dgm:prSet presAssocID="{98DA59F4-752C-4B53-8BE0-376FD19116C6}" presName="child1" presStyleLbl="bgAcc1" presStyleIdx="0" presStyleCnt="4" custScaleX="157463" custLinFactNeighborX="283" custLinFactNeighborY="4167"/>
      <dgm:spPr/>
    </dgm:pt>
    <dgm:pt modelId="{11F2454E-1AB3-448D-9B3D-AF85C5ED9445}" type="pres">
      <dgm:prSet presAssocID="{98DA59F4-752C-4B53-8BE0-376FD19116C6}" presName="child1Text" presStyleLbl="bgAcc1" presStyleIdx="0" presStyleCnt="4">
        <dgm:presLayoutVars>
          <dgm:bulletEnabled val="1"/>
        </dgm:presLayoutVars>
      </dgm:prSet>
      <dgm:spPr/>
    </dgm:pt>
    <dgm:pt modelId="{CFAFB092-0527-40CB-AA61-9FB371B85C07}" type="pres">
      <dgm:prSet presAssocID="{98DA59F4-752C-4B53-8BE0-376FD19116C6}" presName="child2group" presStyleCnt="0"/>
      <dgm:spPr/>
    </dgm:pt>
    <dgm:pt modelId="{A8FCDB9F-2AFC-40F1-9316-547ABF0AD057}" type="pres">
      <dgm:prSet presAssocID="{98DA59F4-752C-4B53-8BE0-376FD19116C6}" presName="child2" presStyleLbl="bgAcc1" presStyleIdx="1" presStyleCnt="4" custScaleX="121775" custLinFactNeighborX="3016"/>
      <dgm:spPr/>
    </dgm:pt>
    <dgm:pt modelId="{F8495710-5BA9-46B0-99A8-5A0D444A57CB}" type="pres">
      <dgm:prSet presAssocID="{98DA59F4-752C-4B53-8BE0-376FD19116C6}" presName="child2Text" presStyleLbl="bgAcc1" presStyleIdx="1" presStyleCnt="4">
        <dgm:presLayoutVars>
          <dgm:bulletEnabled val="1"/>
        </dgm:presLayoutVars>
      </dgm:prSet>
      <dgm:spPr/>
    </dgm:pt>
    <dgm:pt modelId="{BD8DAD97-A22D-4617-901F-27517ED5C517}" type="pres">
      <dgm:prSet presAssocID="{98DA59F4-752C-4B53-8BE0-376FD19116C6}" presName="child3group" presStyleCnt="0"/>
      <dgm:spPr/>
    </dgm:pt>
    <dgm:pt modelId="{552BE61E-0569-4CFC-A8CF-BE3CDD712DD3}" type="pres">
      <dgm:prSet presAssocID="{98DA59F4-752C-4B53-8BE0-376FD19116C6}" presName="child3" presStyleLbl="bgAcc1" presStyleIdx="2" presStyleCnt="4" custScaleX="126707" custLinFactNeighborX="2584"/>
      <dgm:spPr/>
    </dgm:pt>
    <dgm:pt modelId="{7AFFE08C-CB90-4083-AD87-740143E196BC}" type="pres">
      <dgm:prSet presAssocID="{98DA59F4-752C-4B53-8BE0-376FD19116C6}" presName="child3Text" presStyleLbl="bgAcc1" presStyleIdx="2" presStyleCnt="4">
        <dgm:presLayoutVars>
          <dgm:bulletEnabled val="1"/>
        </dgm:presLayoutVars>
      </dgm:prSet>
      <dgm:spPr/>
    </dgm:pt>
    <dgm:pt modelId="{214B927F-8632-4D68-8673-A633BEA99EDB}" type="pres">
      <dgm:prSet presAssocID="{98DA59F4-752C-4B53-8BE0-376FD19116C6}" presName="child4group" presStyleCnt="0"/>
      <dgm:spPr/>
    </dgm:pt>
    <dgm:pt modelId="{9FCBFD80-A4C5-4228-B22A-73041EE07541}" type="pres">
      <dgm:prSet presAssocID="{98DA59F4-752C-4B53-8BE0-376FD19116C6}" presName="child4" presStyleLbl="bgAcc1" presStyleIdx="3" presStyleCnt="4" custScaleX="157584"/>
      <dgm:spPr/>
    </dgm:pt>
    <dgm:pt modelId="{592BAEF5-E18A-4A98-822E-93BB73173627}" type="pres">
      <dgm:prSet presAssocID="{98DA59F4-752C-4B53-8BE0-376FD19116C6}" presName="child4Text" presStyleLbl="bgAcc1" presStyleIdx="3" presStyleCnt="4">
        <dgm:presLayoutVars>
          <dgm:bulletEnabled val="1"/>
        </dgm:presLayoutVars>
      </dgm:prSet>
      <dgm:spPr/>
    </dgm:pt>
    <dgm:pt modelId="{B2C45164-5E07-47CA-B767-CCE9EF31E2FB}" type="pres">
      <dgm:prSet presAssocID="{98DA59F4-752C-4B53-8BE0-376FD19116C6}" presName="childPlaceholder" presStyleCnt="0"/>
      <dgm:spPr/>
    </dgm:pt>
    <dgm:pt modelId="{6106ED3D-B99B-4499-9CCD-52E9A79A43C6}" type="pres">
      <dgm:prSet presAssocID="{98DA59F4-752C-4B53-8BE0-376FD19116C6}" presName="circle" presStyleCnt="0"/>
      <dgm:spPr/>
    </dgm:pt>
    <dgm:pt modelId="{A27474F4-1AC2-49F6-9A56-B31FE4DD8085}" type="pres">
      <dgm:prSet presAssocID="{98DA59F4-752C-4B53-8BE0-376FD19116C6}" presName="quadrant1" presStyleLbl="node1" presStyleIdx="0" presStyleCnt="4">
        <dgm:presLayoutVars>
          <dgm:chMax val="1"/>
          <dgm:bulletEnabled val="1"/>
        </dgm:presLayoutVars>
      </dgm:prSet>
      <dgm:spPr/>
    </dgm:pt>
    <dgm:pt modelId="{AE297921-A9A8-41E3-9E45-2F5C7E00C57E}" type="pres">
      <dgm:prSet presAssocID="{98DA59F4-752C-4B53-8BE0-376FD19116C6}" presName="quadrant2" presStyleLbl="node1" presStyleIdx="1" presStyleCnt="4">
        <dgm:presLayoutVars>
          <dgm:chMax val="1"/>
          <dgm:bulletEnabled val="1"/>
        </dgm:presLayoutVars>
      </dgm:prSet>
      <dgm:spPr/>
    </dgm:pt>
    <dgm:pt modelId="{3EC7DCA9-0CF9-4BC2-A723-B0CCAA458FCA}" type="pres">
      <dgm:prSet presAssocID="{98DA59F4-752C-4B53-8BE0-376FD19116C6}" presName="quadrant3" presStyleLbl="node1" presStyleIdx="2" presStyleCnt="4">
        <dgm:presLayoutVars>
          <dgm:chMax val="1"/>
          <dgm:bulletEnabled val="1"/>
        </dgm:presLayoutVars>
      </dgm:prSet>
      <dgm:spPr/>
    </dgm:pt>
    <dgm:pt modelId="{C89929B0-A43D-4BE5-8397-1834D2424761}" type="pres">
      <dgm:prSet presAssocID="{98DA59F4-752C-4B53-8BE0-376FD19116C6}" presName="quadrant4" presStyleLbl="node1" presStyleIdx="3" presStyleCnt="4" custLinFactNeighborX="-503" custLinFactNeighborY="-2200">
        <dgm:presLayoutVars>
          <dgm:chMax val="1"/>
          <dgm:bulletEnabled val="1"/>
        </dgm:presLayoutVars>
      </dgm:prSet>
      <dgm:spPr/>
    </dgm:pt>
    <dgm:pt modelId="{6C6A5B85-1279-427A-B673-D21C5238542D}" type="pres">
      <dgm:prSet presAssocID="{98DA59F4-752C-4B53-8BE0-376FD19116C6}" presName="quadrantPlaceholder" presStyleCnt="0"/>
      <dgm:spPr/>
    </dgm:pt>
    <dgm:pt modelId="{F70281CB-F7A1-42EE-98B4-833CB78675FF}" type="pres">
      <dgm:prSet presAssocID="{98DA59F4-752C-4B53-8BE0-376FD19116C6}" presName="center1" presStyleLbl="fgShp" presStyleIdx="0" presStyleCnt="2"/>
      <dgm:spPr/>
    </dgm:pt>
    <dgm:pt modelId="{22762773-292D-4D91-821A-D12EC8A7F708}" type="pres">
      <dgm:prSet presAssocID="{98DA59F4-752C-4B53-8BE0-376FD19116C6}" presName="center2" presStyleLbl="fgShp" presStyleIdx="1" presStyleCnt="2"/>
      <dgm:spPr/>
    </dgm:pt>
  </dgm:ptLst>
  <dgm:cxnLst>
    <dgm:cxn modelId="{DE971408-57F5-47F2-AF08-574B3F68C0C9}" type="presOf" srcId="{6A03AB6C-0A23-4228-9C94-93C0D687FC85}" destId="{A8FCDB9F-2AFC-40F1-9316-547ABF0AD057}" srcOrd="0" destOrd="0" presId="urn:microsoft.com/office/officeart/2005/8/layout/cycle4#1"/>
    <dgm:cxn modelId="{F80E6A09-8D50-4F33-BC5D-BBEC7371BD79}" srcId="{9530A1A1-D825-48A5-AC30-DE570AD973F3}" destId="{47EC39A8-B5E2-4856-BD8B-B7E05DE767A4}" srcOrd="0" destOrd="0" parTransId="{469E0D6B-FB46-448A-9F1B-BE3093D8781E}" sibTransId="{B40F5564-232D-419E-980F-A45B93DA4B94}"/>
    <dgm:cxn modelId="{5662B711-CBF1-4922-9BF6-730A06D181F2}" srcId="{98DA59F4-752C-4B53-8BE0-376FD19116C6}" destId="{28369CF9-7DCB-4DA1-8889-E505CB0C3A92}" srcOrd="0" destOrd="0" parTransId="{3920DCA5-64A4-4229-8221-CF7E8788F992}" sibTransId="{B821C6F4-0F38-4C6E-B1B9-602543788DA9}"/>
    <dgm:cxn modelId="{55EC982B-DED8-40CF-AEC3-C9367F5C65DA}" type="presOf" srcId="{9DBFF005-6FE3-4D7A-9D2E-3CE0E83C720B}" destId="{592BAEF5-E18A-4A98-822E-93BB73173627}" srcOrd="1" destOrd="0" presId="urn:microsoft.com/office/officeart/2005/8/layout/cycle4#1"/>
    <dgm:cxn modelId="{F8E36F36-2C1D-4951-8055-9CE1BF7EF7CC}" type="presOf" srcId="{6A03AB6C-0A23-4228-9C94-93C0D687FC85}" destId="{F8495710-5BA9-46B0-99A8-5A0D444A57CB}" srcOrd="1" destOrd="0" presId="urn:microsoft.com/office/officeart/2005/8/layout/cycle4#1"/>
    <dgm:cxn modelId="{FC36733F-5BC9-4E55-AC96-F6B26C63ED21}" type="presOf" srcId="{184CBAC5-9B05-4561-833C-129E473C64A5}" destId="{AE297921-A9A8-41E3-9E45-2F5C7E00C57E}" srcOrd="0" destOrd="0" presId="urn:microsoft.com/office/officeart/2005/8/layout/cycle4#1"/>
    <dgm:cxn modelId="{F8586252-6134-42E3-A828-586B9F63253E}" srcId="{184CBAC5-9B05-4561-833C-129E473C64A5}" destId="{6A03AB6C-0A23-4228-9C94-93C0D687FC85}" srcOrd="0" destOrd="0" parTransId="{C9231C95-00BC-43C2-B3D8-330C985D610F}" sibTransId="{155EDEE3-5DA6-4EC2-AA4C-8B0C6600C2E0}"/>
    <dgm:cxn modelId="{AD590981-6F89-4D9F-B67E-F73024C21314}" type="presOf" srcId="{9DBFF005-6FE3-4D7A-9D2E-3CE0E83C720B}" destId="{9FCBFD80-A4C5-4228-B22A-73041EE07541}" srcOrd="0" destOrd="0" presId="urn:microsoft.com/office/officeart/2005/8/layout/cycle4#1"/>
    <dgm:cxn modelId="{85125290-8CBA-4484-9C79-67A8F87010F4}" type="presOf" srcId="{9530A1A1-D825-48A5-AC30-DE570AD973F3}" destId="{3EC7DCA9-0CF9-4BC2-A723-B0CCAA458FCA}" srcOrd="0" destOrd="0" presId="urn:microsoft.com/office/officeart/2005/8/layout/cycle4#1"/>
    <dgm:cxn modelId="{534BF890-DDBB-4DC6-9130-1C6DFC60292E}" type="presOf" srcId="{47EC39A8-B5E2-4856-BD8B-B7E05DE767A4}" destId="{552BE61E-0569-4CFC-A8CF-BE3CDD712DD3}" srcOrd="0" destOrd="0" presId="urn:microsoft.com/office/officeart/2005/8/layout/cycle4#1"/>
    <dgm:cxn modelId="{50831B9F-6443-41D8-A13D-7C56081E7869}" type="presOf" srcId="{69A67CF3-EEF3-4725-8515-58B858EA38E8}" destId="{CA8CD078-6136-405D-8814-53293CB49C30}" srcOrd="0" destOrd="0" presId="urn:microsoft.com/office/officeart/2005/8/layout/cycle4#1"/>
    <dgm:cxn modelId="{C6DA4EAC-5F0A-4D8A-9D19-ED6061D4AFC8}" type="presOf" srcId="{98DA59F4-752C-4B53-8BE0-376FD19116C6}" destId="{E6C566D8-7762-4521-8CAC-E2475FEB7AAA}" srcOrd="0" destOrd="0" presId="urn:microsoft.com/office/officeart/2005/8/layout/cycle4#1"/>
    <dgm:cxn modelId="{A39E7BBA-25B2-4B54-9D34-FC5D4BC1B9F3}" srcId="{28369CF9-7DCB-4DA1-8889-E505CB0C3A92}" destId="{69A67CF3-EEF3-4725-8515-58B858EA38E8}" srcOrd="0" destOrd="0" parTransId="{B1470C57-2E01-45B7-9D88-9BB4888A53E8}" sibTransId="{6672CC97-F5EE-4177-8060-23B7A6F5CF06}"/>
    <dgm:cxn modelId="{03030DBB-29A9-4BB7-A12A-35CC0DF61D7A}" type="presOf" srcId="{69A67CF3-EEF3-4725-8515-58B858EA38E8}" destId="{11F2454E-1AB3-448D-9B3D-AF85C5ED9445}" srcOrd="1" destOrd="0" presId="urn:microsoft.com/office/officeart/2005/8/layout/cycle4#1"/>
    <dgm:cxn modelId="{A69CAABB-142A-4146-BD3A-A4AC1C587CC2}" type="presOf" srcId="{47EC39A8-B5E2-4856-BD8B-B7E05DE767A4}" destId="{7AFFE08C-CB90-4083-AD87-740143E196BC}" srcOrd="1" destOrd="0" presId="urn:microsoft.com/office/officeart/2005/8/layout/cycle4#1"/>
    <dgm:cxn modelId="{333981C1-F2E6-4A74-9AE6-362C5CFBBC15}" srcId="{9A2FE1F2-7DD7-4118-AA78-7B95BF91F7D3}" destId="{9DBFF005-6FE3-4D7A-9D2E-3CE0E83C720B}" srcOrd="0" destOrd="0" parTransId="{B55420B4-70EA-4037-93DF-8EF805CE74EA}" sibTransId="{C6CE1370-228A-4A6F-BE59-93E6ED8767D3}"/>
    <dgm:cxn modelId="{A06803CE-48AF-4CF0-A385-25E7532BE577}" srcId="{98DA59F4-752C-4B53-8BE0-376FD19116C6}" destId="{9A2FE1F2-7DD7-4118-AA78-7B95BF91F7D3}" srcOrd="3" destOrd="0" parTransId="{5D06478F-55DA-4DA0-B9D2-3553B6809EF1}" sibTransId="{9AA4DD22-99E2-425F-815D-A26F96FC0399}"/>
    <dgm:cxn modelId="{C98204D3-D92D-42FE-86B6-7526D255C289}" type="presOf" srcId="{28369CF9-7DCB-4DA1-8889-E505CB0C3A92}" destId="{A27474F4-1AC2-49F6-9A56-B31FE4DD8085}" srcOrd="0" destOrd="0" presId="urn:microsoft.com/office/officeart/2005/8/layout/cycle4#1"/>
    <dgm:cxn modelId="{966ADCE1-00C8-4C34-9BFB-757FE92B1859}" type="presOf" srcId="{9A2FE1F2-7DD7-4118-AA78-7B95BF91F7D3}" destId="{C89929B0-A43D-4BE5-8397-1834D2424761}" srcOrd="0" destOrd="0" presId="urn:microsoft.com/office/officeart/2005/8/layout/cycle4#1"/>
    <dgm:cxn modelId="{6F8B29F8-06C2-4E59-A4DC-C3BC23BB21C2}" srcId="{98DA59F4-752C-4B53-8BE0-376FD19116C6}" destId="{9530A1A1-D825-48A5-AC30-DE570AD973F3}" srcOrd="2" destOrd="0" parTransId="{571E1CAD-B488-44BB-BF17-F5079D7FFA1D}" sibTransId="{49BCF39C-8486-495D-9BB0-3DBC8D910976}"/>
    <dgm:cxn modelId="{000CB7F9-B870-43EB-8E52-54E5BB3C0CAE}" srcId="{98DA59F4-752C-4B53-8BE0-376FD19116C6}" destId="{184CBAC5-9B05-4561-833C-129E473C64A5}" srcOrd="1" destOrd="0" parTransId="{4D56AA03-EFC4-4019-A313-6C0C2E6420B9}" sibTransId="{0C070D8D-FEB7-4B33-A5FA-B037FD0679CC}"/>
    <dgm:cxn modelId="{B55162B7-8D4B-42C5-8D51-4D1749E21F4E}" type="presParOf" srcId="{E6C566D8-7762-4521-8CAC-E2475FEB7AAA}" destId="{4E0C0816-6040-4734-8505-32A6F69F9FC8}" srcOrd="0" destOrd="0" presId="urn:microsoft.com/office/officeart/2005/8/layout/cycle4#1"/>
    <dgm:cxn modelId="{760DD73D-1B88-405D-A260-2F28216E8715}" type="presParOf" srcId="{4E0C0816-6040-4734-8505-32A6F69F9FC8}" destId="{22BB6AD3-0904-4B1C-B609-FBEF7C8E436D}" srcOrd="0" destOrd="0" presId="urn:microsoft.com/office/officeart/2005/8/layout/cycle4#1"/>
    <dgm:cxn modelId="{E6F6731D-D297-4FB8-8BDE-EBD8DE99046A}" type="presParOf" srcId="{22BB6AD3-0904-4B1C-B609-FBEF7C8E436D}" destId="{CA8CD078-6136-405D-8814-53293CB49C30}" srcOrd="0" destOrd="0" presId="urn:microsoft.com/office/officeart/2005/8/layout/cycle4#1"/>
    <dgm:cxn modelId="{0144029B-2EE0-4A13-9520-2172BA9477FF}" type="presParOf" srcId="{22BB6AD3-0904-4B1C-B609-FBEF7C8E436D}" destId="{11F2454E-1AB3-448D-9B3D-AF85C5ED9445}" srcOrd="1" destOrd="0" presId="urn:microsoft.com/office/officeart/2005/8/layout/cycle4#1"/>
    <dgm:cxn modelId="{FA646B82-E87E-40A9-A6BC-DDFF4B77B2CF}" type="presParOf" srcId="{4E0C0816-6040-4734-8505-32A6F69F9FC8}" destId="{CFAFB092-0527-40CB-AA61-9FB371B85C07}" srcOrd="1" destOrd="0" presId="urn:microsoft.com/office/officeart/2005/8/layout/cycle4#1"/>
    <dgm:cxn modelId="{DD1BC594-426F-407F-AF78-D50163806933}" type="presParOf" srcId="{CFAFB092-0527-40CB-AA61-9FB371B85C07}" destId="{A8FCDB9F-2AFC-40F1-9316-547ABF0AD057}" srcOrd="0" destOrd="0" presId="urn:microsoft.com/office/officeart/2005/8/layout/cycle4#1"/>
    <dgm:cxn modelId="{7BBFB1FA-207B-4E9A-B1B0-9B0880603017}" type="presParOf" srcId="{CFAFB092-0527-40CB-AA61-9FB371B85C07}" destId="{F8495710-5BA9-46B0-99A8-5A0D444A57CB}" srcOrd="1" destOrd="0" presId="urn:microsoft.com/office/officeart/2005/8/layout/cycle4#1"/>
    <dgm:cxn modelId="{F3DF6BAA-8FFC-4626-975C-B525F05E17B6}" type="presParOf" srcId="{4E0C0816-6040-4734-8505-32A6F69F9FC8}" destId="{BD8DAD97-A22D-4617-901F-27517ED5C517}" srcOrd="2" destOrd="0" presId="urn:microsoft.com/office/officeart/2005/8/layout/cycle4#1"/>
    <dgm:cxn modelId="{390ACFE9-25A4-4CE2-B988-D6D6A0C89122}" type="presParOf" srcId="{BD8DAD97-A22D-4617-901F-27517ED5C517}" destId="{552BE61E-0569-4CFC-A8CF-BE3CDD712DD3}" srcOrd="0" destOrd="0" presId="urn:microsoft.com/office/officeart/2005/8/layout/cycle4#1"/>
    <dgm:cxn modelId="{84BFCEC8-C1F7-4ED3-9DC8-AEE7C787610B}" type="presParOf" srcId="{BD8DAD97-A22D-4617-901F-27517ED5C517}" destId="{7AFFE08C-CB90-4083-AD87-740143E196BC}" srcOrd="1" destOrd="0" presId="urn:microsoft.com/office/officeart/2005/8/layout/cycle4#1"/>
    <dgm:cxn modelId="{0981B0AE-BB66-4BC2-B2CC-A27D749631AC}" type="presParOf" srcId="{4E0C0816-6040-4734-8505-32A6F69F9FC8}" destId="{214B927F-8632-4D68-8673-A633BEA99EDB}" srcOrd="3" destOrd="0" presId="urn:microsoft.com/office/officeart/2005/8/layout/cycle4#1"/>
    <dgm:cxn modelId="{36813807-73CA-4605-ABCA-EA103B5A7A7F}" type="presParOf" srcId="{214B927F-8632-4D68-8673-A633BEA99EDB}" destId="{9FCBFD80-A4C5-4228-B22A-73041EE07541}" srcOrd="0" destOrd="0" presId="urn:microsoft.com/office/officeart/2005/8/layout/cycle4#1"/>
    <dgm:cxn modelId="{029F5072-F112-48B7-9D80-A105C9D5AD45}" type="presParOf" srcId="{214B927F-8632-4D68-8673-A633BEA99EDB}" destId="{592BAEF5-E18A-4A98-822E-93BB73173627}" srcOrd="1" destOrd="0" presId="urn:microsoft.com/office/officeart/2005/8/layout/cycle4#1"/>
    <dgm:cxn modelId="{0E7757AC-89D0-4095-A63E-E45763590A8C}" type="presParOf" srcId="{4E0C0816-6040-4734-8505-32A6F69F9FC8}" destId="{B2C45164-5E07-47CA-B767-CCE9EF31E2FB}" srcOrd="4" destOrd="0" presId="urn:microsoft.com/office/officeart/2005/8/layout/cycle4#1"/>
    <dgm:cxn modelId="{711FBFE6-C286-4B5A-ABC3-6AA398BA1B1D}" type="presParOf" srcId="{E6C566D8-7762-4521-8CAC-E2475FEB7AAA}" destId="{6106ED3D-B99B-4499-9CCD-52E9A79A43C6}" srcOrd="1" destOrd="0" presId="urn:microsoft.com/office/officeart/2005/8/layout/cycle4#1"/>
    <dgm:cxn modelId="{A2ADAB9C-F42C-4C43-B31F-11568ABA02F0}" type="presParOf" srcId="{6106ED3D-B99B-4499-9CCD-52E9A79A43C6}" destId="{A27474F4-1AC2-49F6-9A56-B31FE4DD8085}" srcOrd="0" destOrd="0" presId="urn:microsoft.com/office/officeart/2005/8/layout/cycle4#1"/>
    <dgm:cxn modelId="{5608775D-F76D-4735-B2C7-FAEC6F1BEDF0}" type="presParOf" srcId="{6106ED3D-B99B-4499-9CCD-52E9A79A43C6}" destId="{AE297921-A9A8-41E3-9E45-2F5C7E00C57E}" srcOrd="1" destOrd="0" presId="urn:microsoft.com/office/officeart/2005/8/layout/cycle4#1"/>
    <dgm:cxn modelId="{69ED7C89-BDF4-48F4-B44C-7135314CA90B}" type="presParOf" srcId="{6106ED3D-B99B-4499-9CCD-52E9A79A43C6}" destId="{3EC7DCA9-0CF9-4BC2-A723-B0CCAA458FCA}" srcOrd="2" destOrd="0" presId="urn:microsoft.com/office/officeart/2005/8/layout/cycle4#1"/>
    <dgm:cxn modelId="{B35DAA91-A6AC-4250-A2BA-AB7B8A203511}" type="presParOf" srcId="{6106ED3D-B99B-4499-9CCD-52E9A79A43C6}" destId="{C89929B0-A43D-4BE5-8397-1834D2424761}" srcOrd="3" destOrd="0" presId="urn:microsoft.com/office/officeart/2005/8/layout/cycle4#1"/>
    <dgm:cxn modelId="{234E5BB6-9F52-426A-9E4B-7F6C4259E2D7}" type="presParOf" srcId="{6106ED3D-B99B-4499-9CCD-52E9A79A43C6}" destId="{6C6A5B85-1279-427A-B673-D21C5238542D}" srcOrd="4" destOrd="0" presId="urn:microsoft.com/office/officeart/2005/8/layout/cycle4#1"/>
    <dgm:cxn modelId="{47E87C69-B2CC-4AB2-806D-D67657683574}" type="presParOf" srcId="{E6C566D8-7762-4521-8CAC-E2475FEB7AAA}" destId="{F70281CB-F7A1-42EE-98B4-833CB78675FF}" srcOrd="2" destOrd="0" presId="urn:microsoft.com/office/officeart/2005/8/layout/cycle4#1"/>
    <dgm:cxn modelId="{F058E9C9-0BB9-45D8-89DA-2E7BD1BA035B}" type="presParOf" srcId="{E6C566D8-7762-4521-8CAC-E2475FEB7AAA}" destId="{22762773-292D-4D91-821A-D12EC8A7F708}"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BE61E-0569-4CFC-A8CF-BE3CDD712DD3}">
      <dsp:nvSpPr>
        <dsp:cNvPr id="0" name=""/>
        <dsp:cNvSpPr/>
      </dsp:nvSpPr>
      <dsp:spPr>
        <a:xfrm>
          <a:off x="5328774" y="3861556"/>
          <a:ext cx="3554520" cy="181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Strengthening inter-country coordination and cross border partnership</a:t>
          </a:r>
          <a:endParaRPr lang="ru-RU" sz="1800" b="1" kern="1200" dirty="0">
            <a:latin typeface="Arial" pitchFamily="34" charset="0"/>
            <a:cs typeface="Arial" pitchFamily="34" charset="0"/>
          </a:endParaRPr>
        </a:p>
      </dsp:txBody>
      <dsp:txXfrm>
        <a:off x="6435048" y="4355775"/>
        <a:ext cx="2408328" cy="1283066"/>
      </dsp:txXfrm>
    </dsp:sp>
    <dsp:sp modelId="{9FCBFD80-A4C5-4228-B22A-73041EE07541}">
      <dsp:nvSpPr>
        <dsp:cNvPr id="0" name=""/>
        <dsp:cNvSpPr/>
      </dsp:nvSpPr>
      <dsp:spPr>
        <a:xfrm>
          <a:off x="246107" y="3861556"/>
          <a:ext cx="4420715" cy="181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Improving migrant’s access to healthcare and capacity building</a:t>
          </a:r>
          <a:endParaRPr lang="ru-RU" sz="1800" b="1" kern="1200" dirty="0">
            <a:latin typeface="Arial" pitchFamily="34" charset="0"/>
            <a:cs typeface="Arial" pitchFamily="34" charset="0"/>
          </a:endParaRPr>
        </a:p>
      </dsp:txBody>
      <dsp:txXfrm>
        <a:off x="286025" y="4355775"/>
        <a:ext cx="3014664" cy="1283066"/>
      </dsp:txXfrm>
    </dsp:sp>
    <dsp:sp modelId="{A8FCDB9F-2AFC-40F1-9316-547ABF0AD057}">
      <dsp:nvSpPr>
        <dsp:cNvPr id="0" name=""/>
        <dsp:cNvSpPr/>
      </dsp:nvSpPr>
      <dsp:spPr>
        <a:xfrm>
          <a:off x="5410072" y="0"/>
          <a:ext cx="3416163" cy="181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Advocacy for policy development to protect migrants health</a:t>
          </a:r>
          <a:endParaRPr lang="ru-RU" sz="1800" b="1" kern="1200" dirty="0">
            <a:latin typeface="Arial" pitchFamily="34" charset="0"/>
            <a:cs typeface="Arial" pitchFamily="34" charset="0"/>
          </a:endParaRPr>
        </a:p>
      </dsp:txBody>
      <dsp:txXfrm>
        <a:off x="6474839" y="39918"/>
        <a:ext cx="2311478" cy="1283066"/>
      </dsp:txXfrm>
    </dsp:sp>
    <dsp:sp modelId="{CA8CD078-6136-405D-8814-53293CB49C30}">
      <dsp:nvSpPr>
        <dsp:cNvPr id="0" name=""/>
        <dsp:cNvSpPr/>
      </dsp:nvSpPr>
      <dsp:spPr>
        <a:xfrm>
          <a:off x="255743" y="75722"/>
          <a:ext cx="4417321" cy="181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Research and information dissemination</a:t>
          </a:r>
          <a:endParaRPr lang="ru-RU" sz="1800" b="1" kern="1200" dirty="0">
            <a:latin typeface="Arial" pitchFamily="34" charset="0"/>
            <a:cs typeface="Arial" pitchFamily="34" charset="0"/>
          </a:endParaRPr>
        </a:p>
      </dsp:txBody>
      <dsp:txXfrm>
        <a:off x="295661" y="115640"/>
        <a:ext cx="3012288" cy="1283066"/>
      </dsp:txXfrm>
    </dsp:sp>
    <dsp:sp modelId="{A27474F4-1AC2-49F6-9A56-B31FE4DD8085}">
      <dsp:nvSpPr>
        <dsp:cNvPr id="0" name=""/>
        <dsp:cNvSpPr/>
      </dsp:nvSpPr>
      <dsp:spPr>
        <a:xfrm>
          <a:off x="2012766" y="323689"/>
          <a:ext cx="2458903" cy="245890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itchFamily="34" charset="0"/>
              <a:cs typeface="Arial" pitchFamily="34" charset="0"/>
            </a:rPr>
            <a:t>Monitoring migrant health</a:t>
          </a:r>
          <a:endParaRPr lang="ru-RU" sz="1900" b="1" kern="1200" dirty="0">
            <a:solidFill>
              <a:schemeClr val="bg1"/>
            </a:solidFill>
            <a:latin typeface="Arial" pitchFamily="34" charset="0"/>
            <a:cs typeface="Arial" pitchFamily="34" charset="0"/>
          </a:endParaRPr>
        </a:p>
      </dsp:txBody>
      <dsp:txXfrm>
        <a:off x="2732962" y="1043885"/>
        <a:ext cx="1738707" cy="1738707"/>
      </dsp:txXfrm>
    </dsp:sp>
    <dsp:sp modelId="{AE297921-A9A8-41E3-9E45-2F5C7E00C57E}">
      <dsp:nvSpPr>
        <dsp:cNvPr id="0" name=""/>
        <dsp:cNvSpPr/>
      </dsp:nvSpPr>
      <dsp:spPr>
        <a:xfrm rot="5400000">
          <a:off x="4585244" y="323689"/>
          <a:ext cx="2458903" cy="245890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itchFamily="34" charset="0"/>
              <a:cs typeface="Arial" pitchFamily="34" charset="0"/>
            </a:rPr>
            <a:t>Policy and legal framework</a:t>
          </a:r>
          <a:endParaRPr lang="ru-RU" sz="1900" b="1" kern="1200" dirty="0">
            <a:solidFill>
              <a:schemeClr val="bg1"/>
            </a:solidFill>
            <a:latin typeface="Arial" pitchFamily="34" charset="0"/>
            <a:cs typeface="Arial" pitchFamily="34" charset="0"/>
          </a:endParaRPr>
        </a:p>
      </dsp:txBody>
      <dsp:txXfrm rot="-5400000">
        <a:off x="4585244" y="1043885"/>
        <a:ext cx="1738707" cy="1738707"/>
      </dsp:txXfrm>
    </dsp:sp>
    <dsp:sp modelId="{3EC7DCA9-0CF9-4BC2-A723-B0CCAA458FCA}">
      <dsp:nvSpPr>
        <dsp:cNvPr id="0" name=""/>
        <dsp:cNvSpPr/>
      </dsp:nvSpPr>
      <dsp:spPr>
        <a:xfrm rot="10800000">
          <a:off x="4585244" y="2896167"/>
          <a:ext cx="2458903" cy="245890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itchFamily="34" charset="0"/>
              <a:cs typeface="Arial" pitchFamily="34" charset="0"/>
            </a:rPr>
            <a:t>Partnership, networks, multi-country frameworks</a:t>
          </a:r>
          <a:endParaRPr lang="ru-RU" sz="1900" b="1" kern="1200" dirty="0">
            <a:solidFill>
              <a:schemeClr val="bg1"/>
            </a:solidFill>
            <a:latin typeface="Arial" pitchFamily="34" charset="0"/>
            <a:cs typeface="Arial" pitchFamily="34" charset="0"/>
          </a:endParaRPr>
        </a:p>
      </dsp:txBody>
      <dsp:txXfrm rot="10800000">
        <a:off x="4585244" y="2896167"/>
        <a:ext cx="1738707" cy="1738707"/>
      </dsp:txXfrm>
    </dsp:sp>
    <dsp:sp modelId="{C89929B0-A43D-4BE5-8397-1834D2424761}">
      <dsp:nvSpPr>
        <dsp:cNvPr id="0" name=""/>
        <dsp:cNvSpPr/>
      </dsp:nvSpPr>
      <dsp:spPr>
        <a:xfrm rot="16200000">
          <a:off x="2000398" y="2842071"/>
          <a:ext cx="2458903" cy="245890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rial" pitchFamily="34" charset="0"/>
              <a:cs typeface="Arial" pitchFamily="34" charset="0"/>
            </a:rPr>
            <a:t>Migrant sensitive health system</a:t>
          </a:r>
          <a:endParaRPr lang="ru-RU" sz="1900" b="1" kern="1200" dirty="0">
            <a:solidFill>
              <a:schemeClr val="bg1"/>
            </a:solidFill>
            <a:latin typeface="Arial" pitchFamily="34" charset="0"/>
            <a:cs typeface="Arial" pitchFamily="34" charset="0"/>
          </a:endParaRPr>
        </a:p>
      </dsp:txBody>
      <dsp:txXfrm rot="5400000">
        <a:off x="2720594" y="2842071"/>
        <a:ext cx="1738707" cy="1738707"/>
      </dsp:txXfrm>
    </dsp:sp>
    <dsp:sp modelId="{F70281CB-F7A1-42EE-98B4-833CB78675FF}">
      <dsp:nvSpPr>
        <dsp:cNvPr id="0" name=""/>
        <dsp:cNvSpPr/>
      </dsp:nvSpPr>
      <dsp:spPr>
        <a:xfrm>
          <a:off x="4103969" y="2328291"/>
          <a:ext cx="848974" cy="7382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62773-292D-4D91-821A-D12EC8A7F708}">
      <dsp:nvSpPr>
        <dsp:cNvPr id="0" name=""/>
        <dsp:cNvSpPr/>
      </dsp:nvSpPr>
      <dsp:spPr>
        <a:xfrm rot="10800000">
          <a:off x="4103969" y="2612229"/>
          <a:ext cx="848974" cy="7382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7/13/18</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‹nr.›</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030A4AA-B083-48E5-8F83-1D8FFB333A8B}" type="slidenum">
              <a:rPr lang="ru-RU" smtClean="0"/>
              <a:pPr/>
              <a:t>2</a:t>
            </a:fld>
            <a:endParaRPr lang="ru-RU"/>
          </a:p>
        </p:txBody>
      </p:sp>
    </p:spTree>
    <p:extLst>
      <p:ext uri="{BB962C8B-B14F-4D97-AF65-F5344CB8AC3E}">
        <p14:creationId xmlns:p14="http://schemas.microsoft.com/office/powerpoint/2010/main" val="325351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03213" y="863600"/>
            <a:ext cx="6191250" cy="3482975"/>
          </a:xfrm>
          <a:ln/>
        </p:spPr>
      </p:sp>
      <p:sp>
        <p:nvSpPr>
          <p:cNvPr id="45059" name="Rectangle 3"/>
          <p:cNvSpPr>
            <a:spLocks noGrp="1" noChangeArrowheads="1"/>
          </p:cNvSpPr>
          <p:nvPr>
            <p:ph type="body" idx="1"/>
          </p:nvPr>
        </p:nvSpPr>
        <p:spPr>
          <a:xfrm>
            <a:off x="906463" y="4718050"/>
            <a:ext cx="49847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1" tIns="44689" rIns="90971" bIns="44689"/>
          <a:lstStyle/>
          <a:p>
            <a:pPr eaLnBrk="1" hangingPunct="1"/>
            <a:r>
              <a:rPr lang="ru-RU" altLang="ru-RU" dirty="0">
                <a:latin typeface="Times New Roman" panose="02020603050405020304" pitchFamily="18" charset="0"/>
                <a:ea typeface="ＭＳ Ｐゴシック" panose="020B0600070205080204" pitchFamily="34" charset="-128"/>
              </a:rPr>
              <a:t> Трудящиеся</a:t>
            </a:r>
            <a:r>
              <a:rPr lang="ru-RU" altLang="ru-RU" baseline="0" dirty="0">
                <a:latin typeface="Times New Roman" panose="02020603050405020304" pitchFamily="18" charset="0"/>
                <a:ea typeface="ＭＳ Ｐゴシック" panose="020B0600070205080204" pitchFamily="34" charset="-128"/>
              </a:rPr>
              <a:t> мигранты вносят большой вклад в развитие как стран приема, так и страны происхождения </a:t>
            </a:r>
            <a:endParaRPr lang="en-US" altLang="ru-RU" baseline="0" dirty="0">
              <a:latin typeface="Times New Roman" panose="02020603050405020304" pitchFamily="18" charset="0"/>
              <a:ea typeface="ＭＳ Ｐゴシック" panose="020B0600070205080204" pitchFamily="34" charset="-128"/>
            </a:endParaRPr>
          </a:p>
          <a:p>
            <a:pPr eaLnBrk="1" hangingPunct="1"/>
            <a:endParaRPr lang="en-US" altLang="ru-RU" baseline="0" dirty="0">
              <a:latin typeface="Times New Roman" panose="02020603050405020304" pitchFamily="18"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Arial" panose="020B0604020202020204" pitchFamily="34" charset="0"/>
                <a:cs typeface="Arial" panose="020B0604020202020204" pitchFamily="34" charset="0"/>
              </a:rPr>
              <a:t>Инклюзивная политика и инвестирование в  здоровье мигрантов – не альтруизм, это долгосрочное вложение в экономическое развитие  и общественное здравоохранение  </a:t>
            </a:r>
          </a:p>
          <a:p>
            <a:pPr eaLnBrk="1" hangingPunct="1"/>
            <a:endParaRPr lang="en-US" altLang="ru-RU"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499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03213" y="863600"/>
            <a:ext cx="6191250" cy="3482975"/>
          </a:xfrm>
          <a:ln/>
        </p:spPr>
      </p:sp>
      <p:sp>
        <p:nvSpPr>
          <p:cNvPr id="45059" name="Rectangle 3"/>
          <p:cNvSpPr>
            <a:spLocks noGrp="1" noChangeArrowheads="1"/>
          </p:cNvSpPr>
          <p:nvPr>
            <p:ph type="body" idx="1"/>
          </p:nvPr>
        </p:nvSpPr>
        <p:spPr>
          <a:xfrm>
            <a:off x="906463" y="4718050"/>
            <a:ext cx="49847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1" tIns="44689" rIns="90971" bIns="44689"/>
          <a:lstStyle/>
          <a:p>
            <a:pPr eaLnBrk="1" hangingPunct="1"/>
            <a:r>
              <a:rPr lang="ru-RU" altLang="ru-RU" dirty="0">
                <a:latin typeface="Times New Roman" panose="02020603050405020304" pitchFamily="18" charset="0"/>
                <a:ea typeface="ＭＳ Ｐゴシック" panose="020B0600070205080204" pitchFamily="34" charset="-128"/>
              </a:rPr>
              <a:t> Трудящиеся</a:t>
            </a:r>
            <a:r>
              <a:rPr lang="ru-RU" altLang="ru-RU" baseline="0" dirty="0">
                <a:latin typeface="Times New Roman" panose="02020603050405020304" pitchFamily="18" charset="0"/>
                <a:ea typeface="ＭＳ Ｐゴシック" panose="020B0600070205080204" pitchFamily="34" charset="-128"/>
              </a:rPr>
              <a:t> мигранты вносят большой вклад в развитие как стран приема, так и страны происхождения </a:t>
            </a:r>
            <a:endParaRPr lang="en-US" altLang="ru-RU" baseline="0" dirty="0">
              <a:latin typeface="Times New Roman" panose="02020603050405020304" pitchFamily="18" charset="0"/>
              <a:ea typeface="ＭＳ Ｐゴシック" panose="020B0600070205080204" pitchFamily="34" charset="-128"/>
            </a:endParaRPr>
          </a:p>
          <a:p>
            <a:pPr eaLnBrk="1" hangingPunct="1"/>
            <a:endParaRPr lang="en-US" altLang="ru-RU" baseline="0" dirty="0">
              <a:latin typeface="Times New Roman" panose="02020603050405020304" pitchFamily="18"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Arial" panose="020B0604020202020204" pitchFamily="34" charset="0"/>
                <a:cs typeface="Arial" panose="020B0604020202020204" pitchFamily="34" charset="0"/>
              </a:rPr>
              <a:t>Инклюзивная политика и инвестирование в  здоровье мигрантов – не альтруизм, это долгосрочное вложение в экономическое развитие  и общественное здравоохранение  </a:t>
            </a:r>
          </a:p>
          <a:p>
            <a:pPr eaLnBrk="1" hangingPunct="1"/>
            <a:endParaRPr lang="en-US" altLang="ru-RU"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6521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5523CC8-AFAD-CE4D-A9C6-54616C9F9D5A}" type="slidenum">
              <a:rPr lang="en-US" smtClean="0"/>
              <a:t>5</a:t>
            </a:fld>
            <a:endParaRPr lang="en-US"/>
          </a:p>
        </p:txBody>
      </p:sp>
    </p:spTree>
    <p:extLst>
      <p:ext uri="{BB962C8B-B14F-4D97-AF65-F5344CB8AC3E}">
        <p14:creationId xmlns:p14="http://schemas.microsoft.com/office/powerpoint/2010/main" val="56082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ea typeface="MS PGothic" pitchFamily="34" charset="-128"/>
            </a:endParaRPr>
          </a:p>
        </p:txBody>
      </p:sp>
    </p:spTree>
    <p:extLst>
      <p:ext uri="{BB962C8B-B14F-4D97-AF65-F5344CB8AC3E}">
        <p14:creationId xmlns:p14="http://schemas.microsoft.com/office/powerpoint/2010/main" val="423385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Calibri" panose="020F0502020204030204" pitchFamily="34" charset="0"/>
                <a:ea typeface="Times New Roman" panose="02020603050405020304" pitchFamily="18" charset="0"/>
                <a:cs typeface="Arial" panose="020B0604020202020204" pitchFamily="34" charset="0"/>
              </a:rPr>
              <a:t>International Federation of Red Cross and Red Crescent Societies, Russian Public Organisation “Russian Red Cross”, Lilly Partnership on MDR-TB, “Awareness of migrants on TB and HIV”, Moscow, January 2015</a:t>
            </a:r>
          </a:p>
          <a:p>
            <a:r>
              <a:rPr lang="ru-RU" sz="1200" dirty="0"/>
              <a:t>B. Sergeev, et al., “Labour migrants in St. Petersburg: disease awareness, behavioral risks and counseling by health professionals in building up prevention against TB, HIV and associated infections”, J.Public Health, DOI 10.1007/s10389-015-0669-4, April 2015</a:t>
            </a:r>
          </a:p>
          <a:p>
            <a:endParaRPr lang="ru-RU" dirty="0"/>
          </a:p>
        </p:txBody>
      </p:sp>
      <p:sp>
        <p:nvSpPr>
          <p:cNvPr id="4" name="Slide Number Placeholder 3"/>
          <p:cNvSpPr>
            <a:spLocks noGrp="1"/>
          </p:cNvSpPr>
          <p:nvPr>
            <p:ph type="sldNum" sz="quarter" idx="10"/>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330898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0488" y="744538"/>
            <a:ext cx="6616700"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a:t>MHU in Tajikistan work within the four main pillars (following IOM concept): monitoring of the migrants health, policy and legal framework, migrant sensitive health system; partnership/networks/multicountry framework</a:t>
            </a:r>
            <a:endParaRPr lang="ru-RU" altLang="ru-RU"/>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CBAD00-120C-423C-8762-5CD188F4FE82}" type="slidenum">
              <a:rPr lang="ru-RU" altLang="ru-RU"/>
              <a:pPr/>
              <a:t>11</a:t>
            </a:fld>
            <a:endParaRPr lang="ru-RU" altLang="ru-RU"/>
          </a:p>
        </p:txBody>
      </p:sp>
    </p:spTree>
    <p:extLst>
      <p:ext uri="{BB962C8B-B14F-4D97-AF65-F5344CB8AC3E}">
        <p14:creationId xmlns:p14="http://schemas.microsoft.com/office/powerpoint/2010/main" val="59828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0488" y="744538"/>
            <a:ext cx="6616700" cy="3722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a:t>Within EurAsEC migration health working group initiated and chaired by the Tajik Ministry of health developed a number of the documents on monitoring of the migrants health including health assessment of the migrants in the countries of origin, joint monitoring of the assigned clnics responsible for the migrants health assessment, template of he health certificate that should be acknowledged by the countries of EurAsEC. The documents were signed on the level of the Ministers of health but on the stage of the signing by the Presidents of the countries EurAsEC was terminated (On 10 October 2014, an agreement on the termination of the Eurasian Economic Community was signed in Minsk after a session of the Interstate Council of the EurAsEC). The Eurasian Economic Community was terminated from 1 January 2015 in connection with the launch of the Eurasion Economic Union. While the Eurasian Economic Union effectively replaces the community, membership negotiations with Tajikistan are still ongoing. All other EAEC members have joined the new union.</a:t>
            </a:r>
            <a:endParaRPr lang="ru-RU" altLang="ru-RU"/>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926929-2FF4-4E1D-879E-5184D521B9EE}" type="slidenum">
              <a:rPr lang="ru-RU" altLang="ru-RU"/>
              <a:pPr/>
              <a:t>12</a:t>
            </a:fld>
            <a:endParaRPr lang="ru-RU" altLang="ru-RU"/>
          </a:p>
        </p:txBody>
      </p:sp>
    </p:spTree>
    <p:extLst>
      <p:ext uri="{BB962C8B-B14F-4D97-AF65-F5344CB8AC3E}">
        <p14:creationId xmlns:p14="http://schemas.microsoft.com/office/powerpoint/2010/main" val="2412235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5A61F6-FB2C-4376-94AF-3C3260B8A145}" type="datetime1">
              <a:rPr lang="en-US"/>
              <a:pPr>
                <a:defRPr/>
              </a:pPr>
              <a:t>7/13/18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82220F-AFD4-4535-9408-A636244553DC}" type="slidenum">
              <a:rPr lang="en-US"/>
              <a:pPr>
                <a:defRPr/>
              </a:pPr>
              <a:t>‹nr.›</a:t>
            </a:fld>
            <a:endParaRPr lang="en-US" dirty="0"/>
          </a:p>
        </p:txBody>
      </p:sp>
    </p:spTree>
    <p:extLst>
      <p:ext uri="{BB962C8B-B14F-4D97-AF65-F5344CB8AC3E}">
        <p14:creationId xmlns:p14="http://schemas.microsoft.com/office/powerpoint/2010/main" val="369501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1F228D-7267-40B1-B819-596C4871BA5E}" type="datetime1">
              <a:rPr lang="en-US"/>
              <a:pPr>
                <a:defRPr/>
              </a:pPr>
              <a:t>7/13/18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ECCFDCB-F29D-4AE3-A6E1-2B3D47D3CBA3}" type="slidenum">
              <a:rPr lang="en-US"/>
              <a:pPr>
                <a:defRPr/>
              </a:pPr>
              <a:t>‹nr.›</a:t>
            </a:fld>
            <a:endParaRPr lang="en-US" dirty="0"/>
          </a:p>
        </p:txBody>
      </p:sp>
    </p:spTree>
    <p:extLst>
      <p:ext uri="{BB962C8B-B14F-4D97-AF65-F5344CB8AC3E}">
        <p14:creationId xmlns:p14="http://schemas.microsoft.com/office/powerpoint/2010/main" val="311183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C3F658-3195-0C4A-BA56-413C58380536}" type="datetimeFigureOut">
              <a:rPr lang="en-US" smtClean="0">
                <a:solidFill>
                  <a:prstClr val="black">
                    <a:tint val="75000"/>
                  </a:prstClr>
                </a:solidFill>
              </a:rPr>
              <a:pPr/>
              <a:t>7/13/18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60B323-3D85-5A41-97B7-C72BE5437FA0}"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4380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dirty="0"/>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dirty="0"/>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dirty="0"/>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dirty="0"/>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dirty="0"/>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 id="2147483663" r:id="rId13"/>
    <p:sldLayoutId id="2147483665" r:id="rId14"/>
    <p:sldLayoutId id="2147483669" r:id="rId15"/>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vestnik/mednet.ru/index2.php?option=com_content&amp;task=view&amp;id=478&amp;pop=1&amp;page=0&amp;Itemid=3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hyperlink" Target="http://www.mednet.ru/images/stories/files/CMT/migranty.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mednet.ru/images/stories/files/CMT/migranty.pdf" TargetMode="External"/><Relationship Id="rId2" Type="http://schemas.openxmlformats.org/officeDocument/2006/relationships/hyperlink" Target="http://www.carim-east.eu/media/CARIM-East_RR-2012-04.pdf"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DE5B00F-AD5B-CC4C-848A-48CDD9EBE241}"/>
              </a:ext>
            </a:extLst>
          </p:cNvPr>
          <p:cNvSpPr>
            <a:spLocks noGrp="1"/>
          </p:cNvSpPr>
          <p:nvPr>
            <p:ph type="title"/>
          </p:nvPr>
        </p:nvSpPr>
        <p:spPr>
          <a:xfrm>
            <a:off x="176981" y="383459"/>
            <a:ext cx="12015019" cy="1887793"/>
          </a:xfrm>
        </p:spPr>
        <p:txBody>
          <a:bodyPr>
            <a:noAutofit/>
          </a:bodyPr>
          <a:lstStyle/>
          <a:p>
            <a:r>
              <a:rPr lang="de-AT" sz="4400" b="1" dirty="0"/>
              <a:t>Tajik migrants and access to HIV and TB services </a:t>
            </a:r>
            <a:br>
              <a:rPr lang="de-AT" sz="4400" b="1" dirty="0"/>
            </a:br>
            <a:r>
              <a:rPr lang="de-AT" sz="4000" b="1" i="1" dirty="0"/>
              <a:t>IOM‘s experience in addressing migrants‘ health needs</a:t>
            </a:r>
            <a:endParaRPr lang="en-US" sz="4000" dirty="0"/>
          </a:p>
        </p:txBody>
      </p:sp>
      <p:sp>
        <p:nvSpPr>
          <p:cNvPr id="7" name="Espace réservé du texte 6">
            <a:extLst>
              <a:ext uri="{FF2B5EF4-FFF2-40B4-BE49-F238E27FC236}">
                <a16:creationId xmlns:a16="http://schemas.microsoft.com/office/drawing/2014/main" id="{E46E6403-E7B9-B84E-9EC4-577D18E9416F}"/>
              </a:ext>
            </a:extLst>
          </p:cNvPr>
          <p:cNvSpPr>
            <a:spLocks noGrp="1"/>
          </p:cNvSpPr>
          <p:nvPr>
            <p:ph type="body" idx="1"/>
          </p:nvPr>
        </p:nvSpPr>
        <p:spPr>
          <a:xfrm>
            <a:off x="176981" y="4336026"/>
            <a:ext cx="11769213" cy="1445342"/>
          </a:xfrm>
        </p:spPr>
        <p:txBody>
          <a:bodyPr>
            <a:normAutofit/>
          </a:bodyPr>
          <a:lstStyle/>
          <a:p>
            <a:pPr lvl="0"/>
            <a:r>
              <a:rPr lang="en-US" b="1" i="0" dirty="0">
                <a:latin typeface="+mn-lt"/>
                <a:cs typeface="Arial" pitchFamily="34" charset="0"/>
              </a:rPr>
              <a:t>Rukhshona </a:t>
            </a:r>
            <a:r>
              <a:rPr lang="en-US" b="1" i="0" dirty="0" err="1">
                <a:latin typeface="+mn-lt"/>
                <a:cs typeface="Arial" pitchFamily="34" charset="0"/>
              </a:rPr>
              <a:t>Kurbonova</a:t>
            </a:r>
            <a:r>
              <a:rPr lang="en-US" b="1" i="0" dirty="0">
                <a:latin typeface="+mn-lt"/>
                <a:cs typeface="Arial" pitchFamily="34" charset="0"/>
              </a:rPr>
              <a:t>, MD </a:t>
            </a:r>
            <a:endParaRPr lang="ru-RU" b="1" i="0" dirty="0">
              <a:latin typeface="+mn-lt"/>
              <a:cs typeface="Arial" pitchFamily="34" charset="0"/>
            </a:endParaRPr>
          </a:p>
          <a:p>
            <a:pPr lvl="0"/>
            <a:r>
              <a:rPr lang="en-US" b="1" i="0" dirty="0">
                <a:latin typeface="+mn-lt"/>
                <a:cs typeface="Arial" pitchFamily="34" charset="0"/>
              </a:rPr>
              <a:t>International Organization for Migration - The UN Migration Agency in Tajikistan</a:t>
            </a:r>
          </a:p>
          <a:p>
            <a:r>
              <a:rPr lang="de-AT" sz="2800" b="1" i="0" dirty="0">
                <a:latin typeface="+mn-lt"/>
              </a:rPr>
              <a:t>AIDS 2018 Conference, Amsterdam (Netherlands), 26 July 2018</a:t>
            </a:r>
          </a:p>
          <a:p>
            <a:endParaRPr lang="de-AT" dirty="0"/>
          </a:p>
        </p:txBody>
      </p:sp>
      <p:pic>
        <p:nvPicPr>
          <p:cNvPr id="4" name="Picture 3" descr="http://www.maps-of-the-world.net/maps/maps-of-asia/maps-of-tajikistan/large-political-and-administrative-map-of-tajikistan-with-roads-cities-and-airports.jpg">
            <a:extLst>
              <a:ext uri="{FF2B5EF4-FFF2-40B4-BE49-F238E27FC236}">
                <a16:creationId xmlns:a16="http://schemas.microsoft.com/office/drawing/2014/main" id="{B3B73223-9312-4E5C-9C6D-428FA2581C04}"/>
              </a:ext>
            </a:extLst>
          </p:cNvPr>
          <p:cNvPicPr/>
          <p:nvPr/>
        </p:nvPicPr>
        <p:blipFill>
          <a:blip r:embed="rId2" cstate="print"/>
          <a:srcRect/>
          <a:stretch>
            <a:fillRect/>
          </a:stretch>
        </p:blipFill>
        <p:spPr bwMode="auto">
          <a:xfrm>
            <a:off x="4012598" y="2066163"/>
            <a:ext cx="4097977" cy="2269863"/>
          </a:xfrm>
          <a:prstGeom prst="rect">
            <a:avLst/>
          </a:prstGeom>
          <a:noFill/>
          <a:ln w="9525">
            <a:noFill/>
            <a:miter lim="800000"/>
            <a:headEnd/>
            <a:tailEnd/>
          </a:ln>
        </p:spPr>
      </p:pic>
    </p:spTree>
    <p:extLst>
      <p:ext uri="{BB962C8B-B14F-4D97-AF65-F5344CB8AC3E}">
        <p14:creationId xmlns:p14="http://schemas.microsoft.com/office/powerpoint/2010/main" val="304029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825" y="420913"/>
            <a:ext cx="11381401" cy="711201"/>
          </a:xfrm>
        </p:spPr>
        <p:txBody>
          <a:bodyPr>
            <a:noAutofit/>
          </a:bodyPr>
          <a:lstStyle/>
          <a:p>
            <a:pPr algn="ctr"/>
            <a:r>
              <a:rPr lang="en-US" sz="4000" b="1" dirty="0">
                <a:solidFill>
                  <a:schemeClr val="tx2"/>
                </a:solidFill>
              </a:rPr>
              <a:t>HIV –related knowledge, attitude and practice of migrants in the Russian Federation</a:t>
            </a:r>
            <a:endParaRPr lang="ru-RU" sz="4000" b="1" dirty="0">
              <a:solidFill>
                <a:schemeClr val="tx2"/>
              </a:solidFill>
            </a:endParaRPr>
          </a:p>
        </p:txBody>
      </p:sp>
      <p:sp>
        <p:nvSpPr>
          <p:cNvPr id="6" name="Content Placeholder 5"/>
          <p:cNvSpPr>
            <a:spLocks noGrp="1"/>
          </p:cNvSpPr>
          <p:nvPr>
            <p:ph sz="half" idx="1"/>
          </p:nvPr>
        </p:nvSpPr>
        <p:spPr>
          <a:xfrm>
            <a:off x="246744" y="1523999"/>
            <a:ext cx="7672884" cy="4724399"/>
          </a:xfrm>
        </p:spPr>
        <p:txBody>
          <a:bodyPr>
            <a:noAutofit/>
          </a:bodyPr>
          <a:lstStyle/>
          <a:p>
            <a:r>
              <a:rPr lang="en-US" sz="2000" dirty="0">
                <a:latin typeface="+mn-lt"/>
                <a:cs typeface="Arial" panose="020B0604020202020204" pitchFamily="34" charset="0"/>
              </a:rPr>
              <a:t>60% of migrants do not worry about the risk to be infected by HIV</a:t>
            </a:r>
          </a:p>
          <a:p>
            <a:r>
              <a:rPr lang="en-US" sz="2000" dirty="0">
                <a:latin typeface="+mn-lt"/>
                <a:cs typeface="Arial" panose="020B0604020202020204" pitchFamily="34" charset="0"/>
              </a:rPr>
              <a:t>Every 10</a:t>
            </a:r>
            <a:r>
              <a:rPr lang="en-US" sz="2000" baseline="30000" dirty="0">
                <a:latin typeface="+mn-lt"/>
                <a:cs typeface="Arial" panose="020B0604020202020204" pitchFamily="34" charset="0"/>
              </a:rPr>
              <a:t>th</a:t>
            </a:r>
            <a:r>
              <a:rPr lang="en-US" sz="2000" dirty="0">
                <a:latin typeface="+mn-lt"/>
                <a:cs typeface="Arial" panose="020B0604020202020204" pitchFamily="34" charset="0"/>
              </a:rPr>
              <a:t> migrant who engaged in risky sexual behavior did not use condoms</a:t>
            </a:r>
          </a:p>
          <a:p>
            <a:r>
              <a:rPr lang="en-US" sz="2000" dirty="0">
                <a:latin typeface="+mn-lt"/>
                <a:cs typeface="Arial" panose="020B0604020202020204" pitchFamily="34" charset="0"/>
              </a:rPr>
              <a:t>More than half of migrants did not pass HIV test</a:t>
            </a:r>
          </a:p>
          <a:p>
            <a:r>
              <a:rPr lang="en-US" sz="2000" dirty="0">
                <a:latin typeface="+mn-lt"/>
                <a:cs typeface="Arial" panose="020B0604020202020204" pitchFamily="34" charset="0"/>
              </a:rPr>
              <a:t>Every 10</a:t>
            </a:r>
            <a:r>
              <a:rPr lang="en-US" sz="2000" baseline="30000" dirty="0">
                <a:latin typeface="+mn-lt"/>
                <a:cs typeface="Arial" panose="020B0604020202020204" pitchFamily="34" charset="0"/>
              </a:rPr>
              <a:t>th</a:t>
            </a:r>
            <a:r>
              <a:rPr lang="en-US" sz="2000" dirty="0">
                <a:latin typeface="+mn-lt"/>
                <a:cs typeface="Arial" panose="020B0604020202020204" pitchFamily="34" charset="0"/>
              </a:rPr>
              <a:t> migrant who passed HIV test did not know the result of the test</a:t>
            </a:r>
          </a:p>
          <a:p>
            <a:r>
              <a:rPr lang="en-US" sz="2000" dirty="0">
                <a:latin typeface="+mn-lt"/>
                <a:cs typeface="Arial" panose="020B0604020202020204" pitchFamily="34" charset="0"/>
              </a:rPr>
              <a:t>Only half of the migrants working in Russia have a medical certificate of a health assessment</a:t>
            </a:r>
          </a:p>
          <a:p>
            <a:r>
              <a:rPr lang="en-US" sz="2000" dirty="0">
                <a:latin typeface="+mn-lt"/>
                <a:cs typeface="Arial" panose="020B0604020202020204" pitchFamily="34" charset="0"/>
              </a:rPr>
              <a:t>25-30% of migrants with medical certificates did not pass the health assessment</a:t>
            </a:r>
          </a:p>
          <a:p>
            <a:r>
              <a:rPr lang="en-US" sz="2000" dirty="0">
                <a:latin typeface="+mn-lt"/>
                <a:cs typeface="Arial" panose="020B0604020202020204" pitchFamily="34" charset="0"/>
              </a:rPr>
              <a:t>Migrants rarely approach health services in the receiving countries (only 7% in Kazakhstan and 17% in Russia). The majority delay the visit to the health provider and prefer treatment at home.</a:t>
            </a:r>
            <a:endParaRPr lang="ru-RU" sz="2000" dirty="0">
              <a:latin typeface="+mn-lt"/>
              <a:cs typeface="Arial" panose="020B0604020202020204" pitchFamily="34" charset="0"/>
            </a:endParaRPr>
          </a:p>
        </p:txBody>
      </p:sp>
      <p:sp>
        <p:nvSpPr>
          <p:cNvPr id="2" name="Rectangle 1"/>
          <p:cNvSpPr/>
          <p:nvPr/>
        </p:nvSpPr>
        <p:spPr>
          <a:xfrm>
            <a:off x="246744" y="5979120"/>
            <a:ext cx="11350169" cy="707886"/>
          </a:xfrm>
          <a:prstGeom prst="rect">
            <a:avLst/>
          </a:prstGeom>
        </p:spPr>
        <p:txBody>
          <a:bodyPr wrap="square">
            <a:spAutoFit/>
          </a:bodyPr>
          <a:lstStyle/>
          <a:p>
            <a:r>
              <a:rPr lang="en-CA" sz="1000" dirty="0">
                <a:ea typeface="Times New Roman" panose="02020603050405020304" pitchFamily="18" charset="0"/>
                <a:cs typeface="Arial" panose="020B0604020202020204" pitchFamily="34" charset="0"/>
              </a:rPr>
              <a:t>Source: </a:t>
            </a:r>
          </a:p>
          <a:p>
            <a:r>
              <a:rPr lang="en-CA" sz="1000" dirty="0">
                <a:ea typeface="Times New Roman" panose="02020603050405020304" pitchFamily="18" charset="0"/>
                <a:cs typeface="Arial" panose="020B0604020202020204" pitchFamily="34" charset="0"/>
              </a:rPr>
              <a:t>International Federation of Red Cross and Red Crescent Societies, Russian Public Organisation “Russian Red Cross”, Lilly Partnership on MDR-TB, “Awareness of migrants on TB and HIV”, Moscow, January 2015</a:t>
            </a:r>
          </a:p>
          <a:p>
            <a:r>
              <a:rPr lang="ru-RU" sz="1000" dirty="0"/>
              <a:t>B. Sergeev, et al., “Labour migrants in St. Petersburg: disease awareness, behavioral risks and counseling by health professionals in building up prevention against TB, HIV and associated infections”, J.Public Health, DOI 10.1007/s10389-015-0669-4, April 2015</a:t>
            </a:r>
          </a:p>
        </p:txBody>
      </p:sp>
      <p:pic>
        <p:nvPicPr>
          <p:cNvPr id="9" name="Picture 2" descr="D:\Corel files\photo_designe\xcvfn.bmp"/>
          <p:cNvPicPr>
            <a:picLocks noGrp="1" noChangeAspect="1" noChangeArrowheads="1"/>
          </p:cNvPicPr>
          <p:nvPr>
            <p:ph sz="half" idx="2"/>
          </p:nvPr>
        </p:nvPicPr>
        <p:blipFill>
          <a:blip r:embed="rId3" cstate="print"/>
          <a:srcRect/>
          <a:stretch>
            <a:fillRect/>
          </a:stretch>
        </p:blipFill>
        <p:spPr bwMode="auto">
          <a:xfrm>
            <a:off x="7919626" y="2058264"/>
            <a:ext cx="4038600" cy="3230880"/>
          </a:xfrm>
          <a:prstGeom prst="rect">
            <a:avLst/>
          </a:prstGeom>
          <a:noFill/>
        </p:spPr>
      </p:pic>
    </p:spTree>
    <p:extLst>
      <p:ext uri="{BB962C8B-B14F-4D97-AF65-F5344CB8AC3E}">
        <p14:creationId xmlns:p14="http://schemas.microsoft.com/office/powerpoint/2010/main" val="295741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972400"/>
              </p:ext>
            </p:extLst>
          </p:nvPr>
        </p:nvGraphicFramePr>
        <p:xfrm>
          <a:off x="1524000" y="990600"/>
          <a:ext cx="9056914" cy="567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50723" y="0"/>
            <a:ext cx="11208774" cy="990600"/>
          </a:xfrm>
        </p:spPr>
        <p:txBody>
          <a:bodyPr>
            <a:noAutofit/>
          </a:bodyPr>
          <a:lstStyle/>
          <a:p>
            <a:pPr algn="ctr">
              <a:defRPr/>
            </a:pPr>
            <a:r>
              <a:rPr lang="en-US" sz="4000" b="1" dirty="0">
                <a:solidFill>
                  <a:schemeClr val="tx2"/>
                </a:solidFill>
                <a:cs typeface="Arial" pitchFamily="34" charset="0"/>
              </a:rPr>
              <a:t>IOM’s approach to address migrants’ health needs</a:t>
            </a:r>
            <a:endParaRPr lang="ru-RU" sz="4000" b="1" dirty="0">
              <a:solidFill>
                <a:schemeClr val="tx2"/>
              </a:solidFill>
              <a:cs typeface="Arial" pitchFamily="34" charset="0"/>
            </a:endParaRPr>
          </a:p>
        </p:txBody>
      </p:sp>
    </p:spTree>
    <p:extLst>
      <p:ext uri="{BB962C8B-B14F-4D97-AF65-F5344CB8AC3E}">
        <p14:creationId xmlns:p14="http://schemas.microsoft.com/office/powerpoint/2010/main" val="258170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09371" y="192088"/>
            <a:ext cx="7863343" cy="1143000"/>
          </a:xfrm>
        </p:spPr>
        <p:txBody>
          <a:bodyPr>
            <a:noAutofit/>
          </a:bodyPr>
          <a:lstStyle/>
          <a:p>
            <a:pPr algn="ctr">
              <a:defRPr/>
            </a:pPr>
            <a:r>
              <a:rPr lang="en-US" sz="4000" b="1" dirty="0">
                <a:solidFill>
                  <a:schemeClr val="tx2"/>
                </a:solidFill>
                <a:effectLst/>
                <a:cs typeface="Arial" pitchFamily="34" charset="0"/>
              </a:rPr>
              <a:t>Policy and legal framework</a:t>
            </a:r>
            <a:br>
              <a:rPr lang="ru-RU" sz="4000" dirty="0">
                <a:solidFill>
                  <a:srgbClr val="002060"/>
                </a:solidFill>
                <a:effectLst/>
                <a:latin typeface="+mn-lt"/>
                <a:cs typeface="Arial" pitchFamily="34" charset="0"/>
              </a:rPr>
            </a:br>
            <a:endParaRPr lang="ru-RU" sz="4000" dirty="0">
              <a:solidFill>
                <a:srgbClr val="002060"/>
              </a:solidFill>
              <a:effectLst/>
              <a:latin typeface="+mn-lt"/>
            </a:endParaRPr>
          </a:p>
        </p:txBody>
      </p:sp>
      <p:sp>
        <p:nvSpPr>
          <p:cNvPr id="23555" name="Content Placeholder 1"/>
          <p:cNvSpPr>
            <a:spLocks noGrp="1"/>
          </p:cNvSpPr>
          <p:nvPr>
            <p:ph sz="quarter" idx="2"/>
          </p:nvPr>
        </p:nvSpPr>
        <p:spPr>
          <a:xfrm>
            <a:off x="217714" y="870858"/>
            <a:ext cx="6383111" cy="5798232"/>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Autofit/>
          </a:bodyPr>
          <a:lstStyle/>
          <a:p>
            <a:pPr eaLnBrk="1" hangingPunct="1">
              <a:spcBef>
                <a:spcPts val="1200"/>
              </a:spcBef>
            </a:pPr>
            <a:r>
              <a:rPr lang="en-US" altLang="ru-RU" dirty="0">
                <a:latin typeface="+mn-lt"/>
                <a:cs typeface="Arial" panose="020B0604020202020204" pitchFamily="34" charset="0"/>
              </a:rPr>
              <a:t>IOM actively supported the migration health working group within the framework of the Eurasian Economic Community (</a:t>
            </a:r>
            <a:r>
              <a:rPr lang="en-US" altLang="ru-RU" dirty="0" err="1">
                <a:latin typeface="+mn-lt"/>
                <a:cs typeface="Arial" panose="020B0604020202020204" pitchFamily="34" charset="0"/>
              </a:rPr>
              <a:t>EurAsEC</a:t>
            </a:r>
            <a:r>
              <a:rPr lang="en-US" altLang="ru-RU" dirty="0">
                <a:latin typeface="+mn-lt"/>
                <a:cs typeface="Arial" panose="020B0604020202020204" pitchFamily="34" charset="0"/>
              </a:rPr>
              <a:t>). In the period 2008-2011 eight events including international trips of Tajik health authorities have been arranged</a:t>
            </a:r>
          </a:p>
          <a:p>
            <a:pPr eaLnBrk="1" hangingPunct="1">
              <a:spcBef>
                <a:spcPts val="1200"/>
              </a:spcBef>
            </a:pPr>
            <a:r>
              <a:rPr lang="en-US" altLang="ru-RU" dirty="0">
                <a:latin typeface="+mn-lt"/>
                <a:cs typeface="Arial" panose="020B0604020202020204" pitchFamily="34" charset="0"/>
              </a:rPr>
              <a:t>In 2017, IOM facilitated establishing a bilateral Technical Working Group on cross border TB control and care between Tajikistan and the Russian Federation</a:t>
            </a:r>
          </a:p>
          <a:p>
            <a:pPr eaLnBrk="1" hangingPunct="1">
              <a:spcBef>
                <a:spcPts val="1200"/>
              </a:spcBef>
            </a:pPr>
            <a:r>
              <a:rPr lang="en-US" altLang="ru-RU" dirty="0">
                <a:latin typeface="+mn-lt"/>
                <a:cs typeface="Arial" panose="020B0604020202020204" pitchFamily="34" charset="0"/>
              </a:rPr>
              <a:t>On 1 June 2018 the MoU on cooperation between the Tajik and Russian NTP (Research Institute on </a:t>
            </a:r>
            <a:r>
              <a:rPr lang="en-US" altLang="ru-RU" dirty="0" err="1">
                <a:latin typeface="+mn-lt"/>
                <a:cs typeface="Arial" panose="020B0604020202020204" pitchFamily="34" charset="0"/>
              </a:rPr>
              <a:t>phtysiopulmonology</a:t>
            </a:r>
            <a:r>
              <a:rPr lang="en-US" altLang="ru-RU" dirty="0">
                <a:latin typeface="+mn-lt"/>
                <a:cs typeface="Arial" panose="020B0604020202020204" pitchFamily="34" charset="0"/>
              </a:rPr>
              <a:t> and infection diseases of the Ministry of Health of the Russian Federation) was signed</a:t>
            </a:r>
            <a:endParaRPr lang="ru-RU" altLang="ru-RU" dirty="0">
              <a:latin typeface="+mn-lt"/>
              <a:cs typeface="Arial" panose="020B0604020202020204" pitchFamily="34" charset="0"/>
            </a:endParaRPr>
          </a:p>
        </p:txBody>
      </p:sp>
      <p:pic>
        <p:nvPicPr>
          <p:cNvPr id="23556" name="Picture 4"/>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6600826" y="1065355"/>
            <a:ext cx="1746397" cy="1309179"/>
          </a:xfrm>
          <a:noFill/>
          <a:ln>
            <a:prstDash val="soli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23" y="4333499"/>
            <a:ext cx="2987185" cy="2240389"/>
          </a:xfrm>
          <a:prstGeom prst="rect">
            <a:avLst/>
          </a:prstGeom>
        </p:spPr>
      </p:pic>
      <p:pic>
        <p:nvPicPr>
          <p:cNvPr id="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826" y="3006268"/>
            <a:ext cx="2779629" cy="168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792482" y="1328847"/>
            <a:ext cx="2479711" cy="1528617"/>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317928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76200"/>
            <a:ext cx="11300074" cy="1341438"/>
          </a:xfrm>
        </p:spPr>
        <p:txBody>
          <a:bodyPr>
            <a:normAutofit/>
          </a:bodyPr>
          <a:lstStyle/>
          <a:p>
            <a:pPr algn="ctr"/>
            <a:r>
              <a:rPr lang="en-US" sz="4000" b="1" dirty="0">
                <a:solidFill>
                  <a:schemeClr val="tx2"/>
                </a:solidFill>
                <a:cs typeface="Arial" pitchFamily="34" charset="0"/>
              </a:rPr>
              <a:t>Partnership, networks &amp; </a:t>
            </a:r>
            <a:r>
              <a:rPr lang="en-US" sz="4000" b="1" dirty="0" err="1">
                <a:solidFill>
                  <a:schemeClr val="tx2"/>
                </a:solidFill>
                <a:cs typeface="Arial" pitchFamily="34" charset="0"/>
              </a:rPr>
              <a:t>multicountry</a:t>
            </a:r>
            <a:r>
              <a:rPr lang="en-US" sz="4000" b="1" dirty="0">
                <a:solidFill>
                  <a:schemeClr val="tx2"/>
                </a:solidFill>
                <a:cs typeface="Arial" pitchFamily="34" charset="0"/>
              </a:rPr>
              <a:t> frameworks</a:t>
            </a:r>
            <a:endParaRPr lang="ru-RU" sz="4000" b="1" dirty="0">
              <a:solidFill>
                <a:schemeClr val="tx2"/>
              </a:solidFill>
            </a:endParaRPr>
          </a:p>
        </p:txBody>
      </p:sp>
      <p:sp>
        <p:nvSpPr>
          <p:cNvPr id="3" name="Content Placeholder 2"/>
          <p:cNvSpPr>
            <a:spLocks noGrp="1"/>
          </p:cNvSpPr>
          <p:nvPr>
            <p:ph sz="half" idx="2"/>
          </p:nvPr>
        </p:nvSpPr>
        <p:spPr>
          <a:xfrm>
            <a:off x="5791199" y="1600200"/>
            <a:ext cx="5921829" cy="4858657"/>
          </a:xfrm>
        </p:spPr>
        <p:txBody>
          <a:bodyPr>
            <a:noAutofit/>
          </a:bodyPr>
          <a:lstStyle/>
          <a:p>
            <a:pPr>
              <a:spcBef>
                <a:spcPts val="1200"/>
              </a:spcBef>
            </a:pPr>
            <a:r>
              <a:rPr lang="en-US" sz="2400" b="1" dirty="0">
                <a:latin typeface="+mn-lt"/>
              </a:rPr>
              <a:t>Multisectoral approach</a:t>
            </a:r>
          </a:p>
          <a:p>
            <a:pPr>
              <a:spcBef>
                <a:spcPts val="1200"/>
              </a:spcBef>
            </a:pPr>
            <a:r>
              <a:rPr lang="en-US" sz="2400" b="1" dirty="0">
                <a:latin typeface="+mn-lt"/>
              </a:rPr>
              <a:t>Partnership with civil society organizations</a:t>
            </a:r>
            <a:r>
              <a:rPr lang="en-US" sz="2400" dirty="0">
                <a:latin typeface="+mn-lt"/>
              </a:rPr>
              <a:t>: </a:t>
            </a:r>
          </a:p>
          <a:p>
            <a:pPr marL="457200" lvl="1" indent="0">
              <a:spcBef>
                <a:spcPts val="1200"/>
              </a:spcBef>
              <a:buNone/>
            </a:pPr>
            <a:r>
              <a:rPr lang="en-US" dirty="0">
                <a:latin typeface="+mn-lt"/>
              </a:rPr>
              <a:t>-  IOM built capacity of the local NGO network on promoting migrants health, particularly HIV prevention</a:t>
            </a:r>
          </a:p>
          <a:p>
            <a:pPr lvl="1">
              <a:spcBef>
                <a:spcPts val="1200"/>
              </a:spcBef>
              <a:buFontTx/>
              <a:buChar char="-"/>
            </a:pPr>
            <a:r>
              <a:rPr lang="en-US" dirty="0">
                <a:latin typeface="+mn-lt"/>
              </a:rPr>
              <a:t>IOM built capacity of the Tajik Diaspora</a:t>
            </a:r>
          </a:p>
          <a:p>
            <a:pPr lvl="1">
              <a:spcBef>
                <a:spcPts val="1200"/>
              </a:spcBef>
              <a:buFontTx/>
              <a:buChar char="-"/>
            </a:pPr>
            <a:r>
              <a:rPr lang="en-US" sz="2400" dirty="0">
                <a:latin typeface="+mn-lt"/>
              </a:rPr>
              <a:t>Cooperation with Russian HIV service NGOs</a:t>
            </a:r>
          </a:p>
          <a:p>
            <a:pPr>
              <a:spcBef>
                <a:spcPts val="1200"/>
              </a:spcBef>
            </a:pPr>
            <a:r>
              <a:rPr lang="en-US" sz="2400" b="1" dirty="0">
                <a:latin typeface="+mn-lt"/>
              </a:rPr>
              <a:t>Cooperation with academia </a:t>
            </a:r>
            <a:r>
              <a:rPr lang="en-US" sz="2400" dirty="0">
                <a:latin typeface="+mn-lt"/>
              </a:rPr>
              <a:t>(Research Network on TB for Eastern Europe and Central Asia)</a:t>
            </a:r>
            <a:endParaRPr lang="ru-RU" sz="2400" dirty="0">
              <a:latin typeface="+mn-lt"/>
            </a:endParaRPr>
          </a:p>
        </p:txBody>
      </p:sp>
      <p:pic>
        <p:nvPicPr>
          <p:cNvPr id="5" name="Content Placeholder 3" descr="C:\Users\rqurbonova\AppData\Local\Microsoft\Windows\Temporary Internet Files\Content.Word\Photo # 7 Round table with NGO - partners in Dushanbe.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274122" y="1559460"/>
            <a:ext cx="3828011" cy="2535382"/>
          </a:xfrm>
          <a:ln>
            <a:prstDash val="soli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607" y="3937937"/>
            <a:ext cx="3781381" cy="2520920"/>
          </a:xfrm>
          <a:prstGeom prst="rect">
            <a:avLst/>
          </a:prstGeom>
        </p:spPr>
      </p:pic>
    </p:spTree>
    <p:extLst>
      <p:ext uri="{BB962C8B-B14F-4D97-AF65-F5344CB8AC3E}">
        <p14:creationId xmlns:p14="http://schemas.microsoft.com/office/powerpoint/2010/main" val="278998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6" y="206829"/>
            <a:ext cx="11179278" cy="685800"/>
          </a:xfrm>
        </p:spPr>
        <p:txBody>
          <a:bodyPr>
            <a:noAutofit/>
          </a:bodyPr>
          <a:lstStyle/>
          <a:p>
            <a:pPr algn="ctr"/>
            <a:r>
              <a:rPr lang="en-US" sz="4000" b="1" dirty="0">
                <a:solidFill>
                  <a:schemeClr val="tx2"/>
                </a:solidFill>
                <a:cs typeface="Arial" pitchFamily="34" charset="0"/>
              </a:rPr>
              <a:t>Migrant-sensitive health systems</a:t>
            </a:r>
            <a:endParaRPr lang="ru-RU" sz="4000" b="1" dirty="0">
              <a:solidFill>
                <a:schemeClr val="tx2"/>
              </a:solidFill>
            </a:endParaRPr>
          </a:p>
        </p:txBody>
      </p:sp>
      <p:sp>
        <p:nvSpPr>
          <p:cNvPr id="4" name="Content Placeholder 3"/>
          <p:cNvSpPr>
            <a:spLocks noGrp="1"/>
          </p:cNvSpPr>
          <p:nvPr>
            <p:ph sz="half" idx="2"/>
          </p:nvPr>
        </p:nvSpPr>
        <p:spPr>
          <a:xfrm>
            <a:off x="398206" y="1114594"/>
            <a:ext cx="4957565" cy="4808661"/>
          </a:xfrm>
        </p:spPr>
        <p:txBody>
          <a:bodyPr/>
          <a:lstStyle/>
          <a:p>
            <a:r>
              <a:rPr lang="en-US" sz="2800" dirty="0">
                <a:latin typeface="+mn-lt"/>
              </a:rPr>
              <a:t>Peer education</a:t>
            </a:r>
          </a:p>
          <a:p>
            <a:r>
              <a:rPr lang="en-US" sz="2800" dirty="0">
                <a:latin typeface="+mn-lt"/>
              </a:rPr>
              <a:t>Diaspora engagement</a:t>
            </a:r>
          </a:p>
          <a:p>
            <a:r>
              <a:rPr lang="en-US" sz="2800" dirty="0">
                <a:latin typeface="+mn-lt"/>
              </a:rPr>
              <a:t>IEC in native languages</a:t>
            </a:r>
          </a:p>
          <a:p>
            <a:r>
              <a:rPr lang="en-US" sz="2800" dirty="0">
                <a:latin typeface="+mn-lt"/>
              </a:rPr>
              <a:t>Promoting cultural competence of the health professionals </a:t>
            </a:r>
          </a:p>
          <a:p>
            <a:r>
              <a:rPr lang="en-US" sz="2800" dirty="0">
                <a:latin typeface="+mn-lt"/>
              </a:rPr>
              <a:t>Providing psychosocial support </a:t>
            </a:r>
          </a:p>
          <a:p>
            <a:r>
              <a:rPr lang="en-US" sz="2800" dirty="0">
                <a:latin typeface="+mn-lt"/>
                <a:cs typeface="Arial" pitchFamily="34" charset="0"/>
              </a:rPr>
              <a:t>Providing opportunities for income generation for livelihood</a:t>
            </a:r>
          </a:p>
          <a:p>
            <a:endParaRPr lang="ru-RU" dirty="0"/>
          </a:p>
        </p:txBody>
      </p:sp>
      <p:pic>
        <p:nvPicPr>
          <p:cNvPr id="8" name="Picture 7" descr="C:\Users\rqurbonova\AppData\Local\Microsoft\Windows\Temporary Internet Files\Content.Outlook\NDRPDH8H\12188735_1265165460175632_86805474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8616" y="3947721"/>
            <a:ext cx="1700919" cy="197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213" y="2351677"/>
            <a:ext cx="2373085" cy="1596044"/>
          </a:xfrm>
          <a:prstGeom prst="rect">
            <a:avLst/>
          </a:prstGeom>
        </p:spPr>
      </p:pic>
      <p:pic>
        <p:nvPicPr>
          <p:cNvPr id="12" name="Content Placeholder 6" descr="IMG_3441.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328885" y="3515116"/>
            <a:ext cx="949799" cy="9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445" y="4470127"/>
            <a:ext cx="2484853" cy="165603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489" y="1114594"/>
            <a:ext cx="2829340" cy="1697604"/>
          </a:xfrm>
          <a:prstGeom prst="rect">
            <a:avLst/>
          </a:prstGeom>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6115" y="1210389"/>
            <a:ext cx="1387940" cy="97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9445" y="2885480"/>
            <a:ext cx="1111053" cy="1266887"/>
          </a:xfrm>
          <a:prstGeom prst="rect">
            <a:avLst/>
          </a:prstGeom>
        </p:spPr>
      </p:pic>
    </p:spTree>
    <p:extLst>
      <p:ext uri="{BB962C8B-B14F-4D97-AF65-F5344CB8AC3E}">
        <p14:creationId xmlns:p14="http://schemas.microsoft.com/office/powerpoint/2010/main" val="943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45" y="203200"/>
            <a:ext cx="10087483" cy="656772"/>
          </a:xfrm>
        </p:spPr>
        <p:txBody>
          <a:bodyPr>
            <a:normAutofit fontScale="90000"/>
          </a:bodyPr>
          <a:lstStyle/>
          <a:p>
            <a:pPr lvl="0" algn="ctr"/>
            <a:br>
              <a:rPr lang="en-US" sz="2700" b="1" dirty="0">
                <a:solidFill>
                  <a:schemeClr val="tx2"/>
                </a:solidFill>
                <a:latin typeface="Arial" pitchFamily="34" charset="0"/>
                <a:cs typeface="Arial" pitchFamily="34" charset="0"/>
              </a:rPr>
            </a:br>
            <a:r>
              <a:rPr lang="en-US" sz="4400" b="1" dirty="0">
                <a:solidFill>
                  <a:schemeClr val="tx2"/>
                </a:solidFill>
                <a:cs typeface="Arial" pitchFamily="34" charset="0"/>
              </a:rPr>
              <a:t>Research and information dissemination</a:t>
            </a:r>
            <a:br>
              <a:rPr lang="ru-RU" sz="4400" b="1" dirty="0">
                <a:cs typeface="Arial" pitchFamily="34" charset="0"/>
              </a:rPr>
            </a:br>
            <a:endParaRPr lang="ru-RU" sz="4400" dirty="0"/>
          </a:p>
        </p:txBody>
      </p:sp>
      <p:pic>
        <p:nvPicPr>
          <p:cNvPr id="7" name="Content Placeholder 3" descr="https://scontent-fra3-1.xx.fbcdn.net/t31.0-8/11227626_477693235743258_3706251574554985487_o.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765188" y="3520849"/>
            <a:ext cx="3683112" cy="24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half" idx="2"/>
          </p:nvPr>
        </p:nvSpPr>
        <p:spPr>
          <a:xfrm>
            <a:off x="5448300" y="1143001"/>
            <a:ext cx="6337300" cy="5344885"/>
          </a:xfrm>
        </p:spPr>
        <p:txBody>
          <a:bodyPr>
            <a:normAutofit fontScale="77500" lnSpcReduction="20000"/>
          </a:bodyPr>
          <a:lstStyle/>
          <a:p>
            <a:r>
              <a:rPr lang="en-US" altLang="ru-RU" sz="3100" dirty="0">
                <a:latin typeface="+mn-lt"/>
                <a:cs typeface="Arial" panose="020B0604020202020204" pitchFamily="34" charset="0"/>
              </a:rPr>
              <a:t>Since 2005 IOM Tajikistan conducted studies among migrants on knowledge, attitude and practice related to sexually transmitted infections, HIV and TB (supported by Global Fund, WB/DFID)</a:t>
            </a:r>
          </a:p>
          <a:p>
            <a:pPr marL="0" indent="0">
              <a:buNone/>
            </a:pPr>
            <a:endParaRPr lang="en-US" altLang="ru-RU" sz="3100" dirty="0">
              <a:latin typeface="+mn-lt"/>
              <a:cs typeface="Arial" panose="020B0604020202020204" pitchFamily="34" charset="0"/>
            </a:endParaRPr>
          </a:p>
          <a:p>
            <a:r>
              <a:rPr lang="en-US" altLang="ru-RU" sz="3100" dirty="0">
                <a:latin typeface="+mn-lt"/>
                <a:cs typeface="Arial" panose="020B0604020202020204" pitchFamily="34" charset="0"/>
              </a:rPr>
              <a:t>Study among foreign citizens – migrant workers in Tajikistan conducted in 2011-2013 (IDF)</a:t>
            </a:r>
          </a:p>
          <a:p>
            <a:pPr marL="0" indent="0">
              <a:buNone/>
            </a:pPr>
            <a:endParaRPr lang="en-US" altLang="ru-RU" sz="3100" dirty="0">
              <a:latin typeface="+mn-lt"/>
              <a:cs typeface="Arial" panose="020B0604020202020204" pitchFamily="34" charset="0"/>
            </a:endParaRPr>
          </a:p>
          <a:p>
            <a:r>
              <a:rPr lang="en-US" altLang="ru-RU" sz="3100" dirty="0">
                <a:latin typeface="+mn-lt"/>
                <a:cs typeface="Arial" panose="020B0604020202020204" pitchFamily="34" charset="0"/>
              </a:rPr>
              <a:t>Study on mobility of health workers from Tajikistan conducted in 2012-2013 (IDF)</a:t>
            </a:r>
          </a:p>
          <a:p>
            <a:pPr marL="0" indent="0">
              <a:buNone/>
            </a:pPr>
            <a:endParaRPr lang="en-US" altLang="ru-RU" sz="3100" dirty="0">
              <a:latin typeface="+mn-lt"/>
              <a:cs typeface="Arial" panose="020B0604020202020204" pitchFamily="34" charset="0"/>
            </a:endParaRPr>
          </a:p>
          <a:p>
            <a:r>
              <a:rPr lang="en-US" altLang="ru-RU" sz="3100" dirty="0">
                <a:latin typeface="+mn-lt"/>
                <a:cs typeface="Arial" panose="020B0604020202020204" pitchFamily="34" charset="0"/>
              </a:rPr>
              <a:t>Assessment on access of migrants and their families to comprehensive TB, MDR TB, TB/HIV services in Tajikistan conducted in 2016 (USAID TB Control Program)</a:t>
            </a:r>
            <a:endParaRPr lang="ru-RU" altLang="ru-RU" sz="3100" dirty="0">
              <a:latin typeface="+mn-lt"/>
              <a:cs typeface="Arial" panose="020B0604020202020204" pitchFamily="34" charset="0"/>
            </a:endParaRPr>
          </a:p>
          <a:p>
            <a:endParaRPr lang="ru-RU" dirty="0"/>
          </a:p>
        </p:txBody>
      </p:sp>
      <p:pic>
        <p:nvPicPr>
          <p:cNvPr id="5" name="Рисунок 1" descr="D:\Surayo\HOPE\Photos\Год 3\Prezentation of the assessment\IMG-20170530-03732.jpg"/>
          <p:cNvPicPr/>
          <p:nvPr/>
        </p:nvPicPr>
        <p:blipFill>
          <a:blip r:embed="rId3" cstate="print"/>
          <a:srcRect/>
          <a:stretch>
            <a:fillRect/>
          </a:stretch>
        </p:blipFill>
        <p:spPr bwMode="auto">
          <a:xfrm>
            <a:off x="406345" y="968829"/>
            <a:ext cx="3200399" cy="2179637"/>
          </a:xfrm>
          <a:prstGeom prst="rect">
            <a:avLst/>
          </a:prstGeom>
          <a:noFill/>
          <a:ln w="22225" cmpd="sng">
            <a:solidFill>
              <a:schemeClr val="accent2">
                <a:lumMod val="60000"/>
                <a:lumOff val="4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804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094" y="176981"/>
            <a:ext cx="6332706" cy="604684"/>
          </a:xfrm>
        </p:spPr>
        <p:txBody>
          <a:bodyPr>
            <a:normAutofit fontScale="90000"/>
          </a:bodyPr>
          <a:lstStyle/>
          <a:p>
            <a:r>
              <a:rPr lang="en-US" b="1" dirty="0">
                <a:solidFill>
                  <a:schemeClr val="tx2"/>
                </a:solidFill>
                <a:latin typeface="Arial" pitchFamily="34" charset="0"/>
                <a:cs typeface="Arial" pitchFamily="34" charset="0"/>
              </a:rPr>
              <a:t> </a:t>
            </a:r>
            <a:r>
              <a:rPr lang="en-US" sz="4400" b="1" dirty="0">
                <a:solidFill>
                  <a:schemeClr val="tx2"/>
                </a:solidFill>
                <a:cs typeface="Arial" pitchFamily="34" charset="0"/>
              </a:rPr>
              <a:t>The gaps</a:t>
            </a:r>
            <a:endParaRPr lang="ru-RU" sz="4400" dirty="0">
              <a:solidFill>
                <a:schemeClr val="tx2"/>
              </a:solidFill>
            </a:endParaRPr>
          </a:p>
        </p:txBody>
      </p:sp>
      <p:sp>
        <p:nvSpPr>
          <p:cNvPr id="3" name="Content Placeholder 2"/>
          <p:cNvSpPr>
            <a:spLocks noGrp="1"/>
          </p:cNvSpPr>
          <p:nvPr>
            <p:ph idx="1"/>
          </p:nvPr>
        </p:nvSpPr>
        <p:spPr>
          <a:xfrm>
            <a:off x="323200" y="1161143"/>
            <a:ext cx="11563999" cy="5175862"/>
          </a:xfrm>
        </p:spPr>
        <p:txBody>
          <a:bodyPr>
            <a:noAutofit/>
          </a:bodyPr>
          <a:lstStyle/>
          <a:p>
            <a:pPr>
              <a:spcBef>
                <a:spcPts val="1200"/>
              </a:spcBef>
            </a:pPr>
            <a:r>
              <a:rPr lang="en-US" sz="2400" b="1" dirty="0">
                <a:solidFill>
                  <a:schemeClr val="tx2"/>
                </a:solidFill>
                <a:latin typeface="+mn-lt"/>
                <a:cs typeface="Arial" pitchFamily="34" charset="0"/>
              </a:rPr>
              <a:t>Deportation policy of PLHIV in the Russian Federation</a:t>
            </a:r>
            <a:br>
              <a:rPr lang="en-US" sz="2400" dirty="0">
                <a:solidFill>
                  <a:schemeClr val="tx2"/>
                </a:solidFill>
                <a:latin typeface="+mn-lt"/>
                <a:cs typeface="Arial" pitchFamily="34" charset="0"/>
              </a:rPr>
            </a:br>
            <a:r>
              <a:rPr lang="en-US" sz="2400" dirty="0">
                <a:latin typeface="+mn-lt"/>
                <a:cs typeface="Arial" pitchFamily="34" charset="0"/>
              </a:rPr>
              <a:t>&gt; Fear of deportation significantly influences diagnostic delay</a:t>
            </a:r>
          </a:p>
          <a:p>
            <a:pPr>
              <a:spcBef>
                <a:spcPts val="1200"/>
              </a:spcBef>
            </a:pPr>
            <a:r>
              <a:rPr lang="en-US" sz="2400" b="1" dirty="0">
                <a:solidFill>
                  <a:schemeClr val="tx2"/>
                </a:solidFill>
                <a:latin typeface="+mn-lt"/>
                <a:cs typeface="Arial" pitchFamily="34" charset="0"/>
              </a:rPr>
              <a:t>Lack of referral mechanisms </a:t>
            </a:r>
            <a:r>
              <a:rPr lang="en-US" sz="2400" dirty="0">
                <a:latin typeface="+mn-lt"/>
                <a:cs typeface="Arial" pitchFamily="34" charset="0"/>
              </a:rPr>
              <a:t>between countries, limited data exchange</a:t>
            </a:r>
          </a:p>
          <a:p>
            <a:pPr>
              <a:spcBef>
                <a:spcPts val="1200"/>
              </a:spcBef>
            </a:pPr>
            <a:r>
              <a:rPr lang="en-US" sz="2400" b="1" dirty="0">
                <a:solidFill>
                  <a:schemeClr val="tx2"/>
                </a:solidFill>
                <a:latin typeface="+mn-lt"/>
                <a:cs typeface="Arial" pitchFamily="34" charset="0"/>
              </a:rPr>
              <a:t>Insufficient integration</a:t>
            </a:r>
            <a:r>
              <a:rPr lang="en-US" sz="2400" dirty="0">
                <a:solidFill>
                  <a:schemeClr val="tx2"/>
                </a:solidFill>
                <a:latin typeface="+mn-lt"/>
                <a:cs typeface="Arial" pitchFamily="34" charset="0"/>
              </a:rPr>
              <a:t> </a:t>
            </a:r>
            <a:r>
              <a:rPr lang="en-US" sz="2400" dirty="0">
                <a:latin typeface="+mn-lt"/>
                <a:cs typeface="Arial" pitchFamily="34" charset="0"/>
              </a:rPr>
              <a:t>between primary healthcare, HIV and TB services</a:t>
            </a:r>
          </a:p>
          <a:p>
            <a:pPr>
              <a:spcBef>
                <a:spcPts val="1200"/>
              </a:spcBef>
            </a:pPr>
            <a:r>
              <a:rPr lang="en-US" sz="2400" b="1" dirty="0">
                <a:solidFill>
                  <a:schemeClr val="tx2"/>
                </a:solidFill>
                <a:latin typeface="+mn-lt"/>
                <a:cs typeface="Arial" pitchFamily="34" charset="0"/>
              </a:rPr>
              <a:t>Lack of the regulation mechanisms </a:t>
            </a:r>
            <a:r>
              <a:rPr lang="en-US" sz="2400" dirty="0">
                <a:latin typeface="+mn-lt"/>
                <a:cs typeface="Arial" pitchFamily="34" charset="0"/>
              </a:rPr>
              <a:t>on TB prevention and treatment among foreign citizens in the countries of destination</a:t>
            </a:r>
          </a:p>
          <a:p>
            <a:pPr>
              <a:spcBef>
                <a:spcPts val="1200"/>
              </a:spcBef>
            </a:pPr>
            <a:r>
              <a:rPr lang="en-US" sz="2400" b="1" dirty="0">
                <a:solidFill>
                  <a:schemeClr val="tx2"/>
                </a:solidFill>
                <a:latin typeface="+mn-lt"/>
                <a:cs typeface="Arial" pitchFamily="34" charset="0"/>
              </a:rPr>
              <a:t>Lack of the reliable data and research </a:t>
            </a:r>
            <a:r>
              <a:rPr lang="en-US" sz="2400" dirty="0">
                <a:latin typeface="+mn-lt"/>
                <a:cs typeface="Arial" pitchFamily="34" charset="0"/>
              </a:rPr>
              <a:t>on HIV and TB among migrants</a:t>
            </a:r>
          </a:p>
          <a:p>
            <a:pPr>
              <a:spcBef>
                <a:spcPts val="1200"/>
              </a:spcBef>
            </a:pPr>
            <a:r>
              <a:rPr lang="en-US" sz="2400" b="1" dirty="0">
                <a:solidFill>
                  <a:schemeClr val="tx2"/>
                </a:solidFill>
                <a:latin typeface="+mn-lt"/>
                <a:cs typeface="Arial" pitchFamily="34" charset="0"/>
              </a:rPr>
              <a:t>Lack of the </a:t>
            </a:r>
            <a:r>
              <a:rPr lang="en-US" sz="2400" dirty="0">
                <a:latin typeface="+mn-lt"/>
                <a:cs typeface="Arial" pitchFamily="34" charset="0"/>
              </a:rPr>
              <a:t>utilizing the platform of the Commonwealth of Independent States (CIS) for </a:t>
            </a:r>
            <a:r>
              <a:rPr lang="en-US" sz="2400" b="1" dirty="0">
                <a:solidFill>
                  <a:schemeClr val="tx2"/>
                </a:solidFill>
                <a:latin typeface="+mn-lt"/>
                <a:cs typeface="Arial" pitchFamily="34" charset="0"/>
              </a:rPr>
              <a:t>the sustainable regional, cross border interventions </a:t>
            </a:r>
          </a:p>
          <a:p>
            <a:pPr>
              <a:spcBef>
                <a:spcPts val="1200"/>
              </a:spcBef>
            </a:pPr>
            <a:r>
              <a:rPr lang="en-US" sz="2400" b="1" dirty="0">
                <a:solidFill>
                  <a:schemeClr val="tx2"/>
                </a:solidFill>
                <a:latin typeface="+mn-lt"/>
                <a:cs typeface="Arial" pitchFamily="34" charset="0"/>
              </a:rPr>
              <a:t>Dependence</a:t>
            </a:r>
            <a:r>
              <a:rPr lang="en-US" sz="2400" dirty="0">
                <a:latin typeface="+mn-lt"/>
                <a:cs typeface="Arial" pitchFamily="34" charset="0"/>
              </a:rPr>
              <a:t> of national TB and HIV programmes </a:t>
            </a:r>
            <a:r>
              <a:rPr lang="en-US" sz="2400" b="1" dirty="0">
                <a:solidFill>
                  <a:schemeClr val="tx2"/>
                </a:solidFill>
                <a:latin typeface="+mn-lt"/>
                <a:cs typeface="Arial" pitchFamily="34" charset="0"/>
              </a:rPr>
              <a:t>on external funding</a:t>
            </a:r>
            <a:endParaRPr lang="en-US" sz="2400" b="1" baseline="30000" dirty="0">
              <a:solidFill>
                <a:schemeClr val="tx2"/>
              </a:solidFill>
              <a:latin typeface="+mn-lt"/>
              <a:cs typeface="Arial" pitchFamily="34" charset="0"/>
            </a:endParaRPr>
          </a:p>
          <a:p>
            <a:pPr>
              <a:spcBef>
                <a:spcPts val="1200"/>
              </a:spcBef>
            </a:pPr>
            <a:r>
              <a:rPr lang="en-US" sz="2400" b="1" dirty="0">
                <a:solidFill>
                  <a:schemeClr val="tx2"/>
                </a:solidFill>
                <a:latin typeface="+mn-lt"/>
                <a:cs typeface="Arial" pitchFamily="34" charset="0"/>
              </a:rPr>
              <a:t>Lack of social support </a:t>
            </a:r>
            <a:r>
              <a:rPr lang="en-US" sz="2400" dirty="0">
                <a:latin typeface="+mn-lt"/>
                <a:cs typeface="Arial" pitchFamily="34" charset="0"/>
              </a:rPr>
              <a:t>of returned migrants with HIV, TB and MDR TB</a:t>
            </a:r>
            <a:endParaRPr lang="en-US" sz="2400" b="1" dirty="0">
              <a:solidFill>
                <a:schemeClr val="tx2"/>
              </a:solidFill>
              <a:latin typeface="+mn-lt"/>
              <a:cs typeface="Arial" pitchFamily="34" charset="0"/>
            </a:endParaRPr>
          </a:p>
          <a:p>
            <a:pPr marL="0" indent="0">
              <a:buNone/>
            </a:pPr>
            <a:endParaRPr lang="en-US" sz="2200" dirty="0">
              <a:cs typeface="Arial" pitchFamily="34" charset="0"/>
            </a:endParaRPr>
          </a:p>
          <a:p>
            <a:pPr algn="just">
              <a:spcBef>
                <a:spcPts val="776"/>
              </a:spcBef>
            </a:pPr>
            <a:endParaRPr lang="en-US" sz="2400" dirty="0">
              <a:cs typeface="Arial" pitchFamily="34" charset="0"/>
            </a:endParaRPr>
          </a:p>
        </p:txBody>
      </p:sp>
      <p:sp>
        <p:nvSpPr>
          <p:cNvPr id="4" name="TextBox 3"/>
          <p:cNvSpPr txBox="1"/>
          <p:nvPr/>
        </p:nvSpPr>
        <p:spPr>
          <a:xfrm>
            <a:off x="470028" y="6337005"/>
            <a:ext cx="8537944" cy="246221"/>
          </a:xfrm>
          <a:prstGeom prst="rect">
            <a:avLst/>
          </a:prstGeom>
          <a:noFill/>
        </p:spPr>
        <p:txBody>
          <a:bodyPr wrap="square" rtlCol="0">
            <a:spAutoFit/>
          </a:bodyPr>
          <a:lstStyle/>
          <a:p>
            <a:pPr algn="just" defTabSz="457200">
              <a:spcBef>
                <a:spcPts val="776"/>
              </a:spcBef>
            </a:pPr>
            <a:r>
              <a:rPr lang="en-US" sz="1000" dirty="0">
                <a:solidFill>
                  <a:prstClr val="black"/>
                </a:solidFill>
                <a:cs typeface="Arial" pitchFamily="34" charset="0"/>
              </a:rPr>
              <a:t>Source: Analysis of public expenses for tuberculosis control in the Republic of Tajikistan in 2013</a:t>
            </a:r>
          </a:p>
        </p:txBody>
      </p:sp>
    </p:spTree>
    <p:extLst>
      <p:ext uri="{BB962C8B-B14F-4D97-AF65-F5344CB8AC3E}">
        <p14:creationId xmlns:p14="http://schemas.microsoft.com/office/powerpoint/2010/main" val="49854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4" y="274638"/>
            <a:ext cx="9740536" cy="476476"/>
          </a:xfrm>
        </p:spPr>
        <p:txBody>
          <a:bodyPr>
            <a:normAutofit fontScale="90000"/>
          </a:bodyPr>
          <a:lstStyle/>
          <a:p>
            <a:pPr algn="ctr"/>
            <a:r>
              <a:rPr lang="en-US" dirty="0"/>
              <a:t> </a:t>
            </a:r>
            <a:r>
              <a:rPr lang="en-US" sz="4400" b="1" dirty="0"/>
              <a:t>Bridging the gap</a:t>
            </a:r>
            <a:endParaRPr lang="ru-RU" sz="4400" b="1" dirty="0"/>
          </a:p>
        </p:txBody>
      </p:sp>
      <p:sp>
        <p:nvSpPr>
          <p:cNvPr id="3" name="Content Placeholder 2"/>
          <p:cNvSpPr>
            <a:spLocks noGrp="1"/>
          </p:cNvSpPr>
          <p:nvPr>
            <p:ph sz="half" idx="1"/>
          </p:nvPr>
        </p:nvSpPr>
        <p:spPr>
          <a:xfrm>
            <a:off x="470264" y="1175657"/>
            <a:ext cx="6946536" cy="4833258"/>
          </a:xfrm>
        </p:spPr>
        <p:txBody>
          <a:bodyPr>
            <a:noAutofit/>
          </a:bodyPr>
          <a:lstStyle/>
          <a:p>
            <a:pPr>
              <a:spcBef>
                <a:spcPts val="1200"/>
              </a:spcBef>
            </a:pPr>
            <a:r>
              <a:rPr lang="en-US" sz="2400" b="1" dirty="0">
                <a:solidFill>
                  <a:schemeClr val="tx2"/>
                </a:solidFill>
                <a:cs typeface="Arial" pitchFamily="34" charset="0"/>
              </a:rPr>
              <a:t>Promoting </a:t>
            </a:r>
            <a:r>
              <a:rPr lang="en-US" sz="2400" b="1" dirty="0">
                <a:solidFill>
                  <a:schemeClr val="tx2"/>
                </a:solidFill>
                <a:latin typeface="+mn-lt"/>
                <a:cs typeface="Arial" pitchFamily="34" charset="0"/>
              </a:rPr>
              <a:t>cross border </a:t>
            </a:r>
            <a:r>
              <a:rPr lang="en-US" sz="2400" dirty="0">
                <a:latin typeface="+mn-lt"/>
                <a:cs typeface="Arial" pitchFamily="34" charset="0"/>
              </a:rPr>
              <a:t>multisectoral activities for HIV and TB prevention, control and care among migrants</a:t>
            </a:r>
          </a:p>
          <a:p>
            <a:pPr>
              <a:spcBef>
                <a:spcPts val="1200"/>
              </a:spcBef>
            </a:pPr>
            <a:r>
              <a:rPr lang="en-US" sz="2400" b="1" dirty="0">
                <a:solidFill>
                  <a:schemeClr val="tx2"/>
                </a:solidFill>
                <a:latin typeface="+mn-lt"/>
                <a:cs typeface="Arial" pitchFamily="34" charset="0"/>
              </a:rPr>
              <a:t>Advocating against stigma and discrimination </a:t>
            </a:r>
            <a:r>
              <a:rPr lang="en-US" sz="2400" dirty="0">
                <a:latin typeface="+mn-lt"/>
                <a:cs typeface="Arial" pitchFamily="34" charset="0"/>
              </a:rPr>
              <a:t>of PLHIV</a:t>
            </a:r>
          </a:p>
          <a:p>
            <a:pPr>
              <a:spcBef>
                <a:spcPts val="1200"/>
              </a:spcBef>
            </a:pPr>
            <a:r>
              <a:rPr lang="en-US" sz="2400" b="1" dirty="0">
                <a:solidFill>
                  <a:schemeClr val="tx2"/>
                </a:solidFill>
                <a:latin typeface="+mn-lt"/>
                <a:cs typeface="Arial" pitchFamily="34" charset="0"/>
              </a:rPr>
              <a:t>Facilitating dialogue </a:t>
            </a:r>
            <a:r>
              <a:rPr lang="en-US" sz="2400" dirty="0">
                <a:latin typeface="+mn-lt"/>
                <a:cs typeface="Arial" pitchFamily="34" charset="0"/>
              </a:rPr>
              <a:t>between countries of origin and destination</a:t>
            </a:r>
          </a:p>
          <a:p>
            <a:pPr>
              <a:spcBef>
                <a:spcPts val="1200"/>
              </a:spcBef>
            </a:pPr>
            <a:r>
              <a:rPr lang="en-US" sz="2400" b="1" dirty="0">
                <a:solidFill>
                  <a:schemeClr val="tx2"/>
                </a:solidFill>
                <a:latin typeface="+mn-lt"/>
                <a:cs typeface="Arial" pitchFamily="34" charset="0"/>
              </a:rPr>
              <a:t>Engaging Diaspora to improve migrant’s access to </a:t>
            </a:r>
            <a:r>
              <a:rPr lang="en-US" sz="2400" dirty="0">
                <a:latin typeface="+mn-lt"/>
                <a:cs typeface="Arial" pitchFamily="34" charset="0"/>
              </a:rPr>
              <a:t> HIV and TB services</a:t>
            </a:r>
          </a:p>
          <a:p>
            <a:pPr>
              <a:spcBef>
                <a:spcPts val="1200"/>
              </a:spcBef>
            </a:pPr>
            <a:r>
              <a:rPr lang="en-US" sz="2400" b="1" dirty="0">
                <a:solidFill>
                  <a:schemeClr val="tx2"/>
                </a:solidFill>
                <a:latin typeface="+mn-lt"/>
                <a:cs typeface="Arial" pitchFamily="34" charset="0"/>
              </a:rPr>
              <a:t>Technical support </a:t>
            </a:r>
            <a:r>
              <a:rPr lang="en-US" sz="2400" dirty="0">
                <a:latin typeface="+mn-lt"/>
                <a:cs typeface="Arial" pitchFamily="34" charset="0"/>
              </a:rPr>
              <a:t>for extending pre departure health assessment among migrants</a:t>
            </a:r>
          </a:p>
          <a:p>
            <a:pPr>
              <a:spcBef>
                <a:spcPts val="1200"/>
              </a:spcBef>
            </a:pPr>
            <a:r>
              <a:rPr lang="en-US" sz="2400" b="1" dirty="0">
                <a:solidFill>
                  <a:schemeClr val="tx2"/>
                </a:solidFill>
                <a:latin typeface="+mn-lt"/>
                <a:cs typeface="Arial" pitchFamily="34" charset="0"/>
              </a:rPr>
              <a:t>Promoting research </a:t>
            </a:r>
            <a:r>
              <a:rPr lang="en-US" sz="2400" dirty="0">
                <a:latin typeface="+mn-lt"/>
                <a:cs typeface="Arial" pitchFamily="34" charset="0"/>
              </a:rPr>
              <a:t>on migration and health</a:t>
            </a:r>
          </a:p>
        </p:txBody>
      </p:sp>
      <p:pic>
        <p:nvPicPr>
          <p:cNvPr id="7" name="Content Placeholder 3" descr="C:\Users\Owner\Pictures\2009-10-11\IMG_0253.JPG"/>
          <p:cNvPicPr>
            <a:picLocks noGrp="1" noChangeAspect="1" noChangeArrowheads="1"/>
          </p:cNvPicPr>
          <p:nvPr>
            <p:ph sz="half" idx="2"/>
          </p:nvPr>
        </p:nvPicPr>
        <p:blipFill>
          <a:blip r:embed="rId2" cstate="print"/>
          <a:srcRect/>
          <a:stretch>
            <a:fillRect/>
          </a:stretch>
        </p:blipFill>
        <p:spPr bwMode="auto">
          <a:xfrm>
            <a:off x="7597807" y="1341159"/>
            <a:ext cx="4125053" cy="4329488"/>
          </a:xfrm>
          <a:prstGeom prst="rect">
            <a:avLst/>
          </a:prstGeom>
          <a:noFill/>
        </p:spPr>
      </p:pic>
    </p:spTree>
    <p:extLst>
      <p:ext uri="{BB962C8B-B14F-4D97-AF65-F5344CB8AC3E}">
        <p14:creationId xmlns:p14="http://schemas.microsoft.com/office/powerpoint/2010/main" val="166712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_8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7" y="1088572"/>
            <a:ext cx="7457281"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52915" y="115350"/>
            <a:ext cx="8098971" cy="494249"/>
          </a:xfrm>
        </p:spPr>
        <p:txBody>
          <a:bodyPr>
            <a:normAutofit fontScale="90000"/>
          </a:bodyPr>
          <a:lstStyle/>
          <a:p>
            <a:pPr algn="l"/>
            <a:br>
              <a:rPr lang="ru-RU" b="1" dirty="0">
                <a:solidFill>
                  <a:schemeClr val="accent5">
                    <a:lumMod val="75000"/>
                  </a:schemeClr>
                </a:solidFill>
                <a:latin typeface="Arial" panose="020B0604020202020204" pitchFamily="34" charset="0"/>
                <a:cs typeface="Arial" panose="020B0604020202020204" pitchFamily="34" charset="0"/>
              </a:rPr>
            </a:br>
            <a:r>
              <a:rPr lang="en-US" sz="4400" b="1" dirty="0">
                <a:solidFill>
                  <a:schemeClr val="tx2"/>
                </a:solidFill>
                <a:cs typeface="Arial" pitchFamily="34" charset="0"/>
              </a:rPr>
              <a:t>Thank you for your attention!</a:t>
            </a:r>
            <a:endParaRPr lang="ru-RU" sz="4400" b="1" dirty="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36806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209006"/>
            <a:ext cx="10223863" cy="619670"/>
          </a:xfrm>
        </p:spPr>
        <p:txBody>
          <a:bodyPr>
            <a:noAutofit/>
          </a:bodyPr>
          <a:lstStyle/>
          <a:p>
            <a:pPr algn="ctr"/>
            <a:r>
              <a:rPr lang="en-US" sz="4000" b="1" dirty="0">
                <a:solidFill>
                  <a:schemeClr val="accent1"/>
                </a:solidFill>
                <a:cs typeface="Arial" pitchFamily="34" charset="0"/>
              </a:rPr>
              <a:t>Content</a:t>
            </a:r>
            <a:endParaRPr lang="ru-RU" sz="4000" b="1" dirty="0">
              <a:solidFill>
                <a:schemeClr val="accent1"/>
              </a:solidFill>
              <a:cs typeface="Arial" pitchFamily="34" charset="0"/>
            </a:endParaRPr>
          </a:p>
        </p:txBody>
      </p:sp>
      <p:sp>
        <p:nvSpPr>
          <p:cNvPr id="3" name="Content Placeholder 2"/>
          <p:cNvSpPr>
            <a:spLocks noGrp="1"/>
          </p:cNvSpPr>
          <p:nvPr>
            <p:ph idx="1"/>
          </p:nvPr>
        </p:nvSpPr>
        <p:spPr>
          <a:xfrm>
            <a:off x="561703" y="1293222"/>
            <a:ext cx="10567851" cy="4832941"/>
          </a:xfrm>
        </p:spPr>
        <p:txBody>
          <a:bodyPr>
            <a:noAutofit/>
          </a:bodyPr>
          <a:lstStyle/>
          <a:p>
            <a:pPr algn="just">
              <a:lnSpc>
                <a:spcPct val="100000"/>
              </a:lnSpc>
            </a:pPr>
            <a:r>
              <a:rPr lang="en-US" sz="4800" b="1" dirty="0">
                <a:cs typeface="Arial" pitchFamily="34" charset="0"/>
              </a:rPr>
              <a:t>Why migrants?</a:t>
            </a:r>
          </a:p>
          <a:p>
            <a:pPr algn="just">
              <a:lnSpc>
                <a:spcPct val="100000"/>
              </a:lnSpc>
            </a:pPr>
            <a:r>
              <a:rPr lang="en-US" sz="4800" b="1" dirty="0">
                <a:cs typeface="Arial" pitchFamily="34" charset="0"/>
              </a:rPr>
              <a:t>IOM’s approach to address migrants’ health needs</a:t>
            </a:r>
          </a:p>
          <a:p>
            <a:pPr algn="just">
              <a:lnSpc>
                <a:spcPct val="100000"/>
              </a:lnSpc>
            </a:pPr>
            <a:r>
              <a:rPr lang="en-US" sz="4800" b="1" dirty="0">
                <a:cs typeface="Arial" pitchFamily="34" charset="0"/>
              </a:rPr>
              <a:t>The gaps</a:t>
            </a:r>
          </a:p>
          <a:p>
            <a:pPr algn="just">
              <a:lnSpc>
                <a:spcPct val="100000"/>
              </a:lnSpc>
            </a:pPr>
            <a:r>
              <a:rPr lang="en-US" sz="4800" b="1" dirty="0">
                <a:cs typeface="Arial" pitchFamily="34" charset="0"/>
              </a:rPr>
              <a:t>Bridging the gaps</a:t>
            </a:r>
          </a:p>
        </p:txBody>
      </p:sp>
    </p:spTree>
    <p:extLst>
      <p:ext uri="{BB962C8B-B14F-4D97-AF65-F5344CB8AC3E}">
        <p14:creationId xmlns:p14="http://schemas.microsoft.com/office/powerpoint/2010/main" val="117819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B6CE6EE9-E2C6-441A-9364-B6276072FF3C}"/>
              </a:ext>
            </a:extLst>
          </p:cNvPr>
          <p:cNvPicPr>
            <a:picLocks noChangeAspect="1" noChangeArrowheads="1"/>
          </p:cNvPicPr>
          <p:nvPr/>
        </p:nvPicPr>
        <p:blipFill>
          <a:blip r:embed="rId3" cstate="print"/>
          <a:srcRect/>
          <a:stretch>
            <a:fillRect/>
          </a:stretch>
        </p:blipFill>
        <p:spPr>
          <a:xfrm>
            <a:off x="8707005" y="3338649"/>
            <a:ext cx="2703452" cy="2161908"/>
          </a:xfrm>
          <a:prstGeom prst="rect">
            <a:avLst/>
          </a:prstGeom>
          <a:noFill/>
        </p:spPr>
      </p:pic>
      <p:sp>
        <p:nvSpPr>
          <p:cNvPr id="11266" name="Text Box 23"/>
          <p:cNvSpPr txBox="1">
            <a:spLocks noChangeArrowheads="1"/>
          </p:cNvSpPr>
          <p:nvPr/>
        </p:nvSpPr>
        <p:spPr bwMode="auto">
          <a:xfrm>
            <a:off x="1897064" y="914401"/>
            <a:ext cx="6434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ru-RU" sz="2000" u="sng">
              <a:latin typeface="Verdana" panose="020B0604030504040204" pitchFamily="34" charset="0"/>
              <a:ea typeface="ＭＳ Ｐゴシック" panose="020B0600070205080204" pitchFamily="34" charset="-128"/>
              <a:cs typeface="Arial" panose="020B0604020202020204" pitchFamily="34" charset="0"/>
            </a:endParaRPr>
          </a:p>
        </p:txBody>
      </p:sp>
      <p:sp>
        <p:nvSpPr>
          <p:cNvPr id="11267" name="Rectangle 24"/>
          <p:cNvSpPr>
            <a:spLocks noChangeArrowheads="1"/>
          </p:cNvSpPr>
          <p:nvPr/>
        </p:nvSpPr>
        <p:spPr bwMode="auto">
          <a:xfrm>
            <a:off x="1897064" y="285751"/>
            <a:ext cx="839628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ru-RU" altLang="ru-RU" sz="3400" b="1" i="1" dirty="0">
              <a:solidFill>
                <a:srgbClr val="FF0000"/>
              </a:solidFill>
              <a:latin typeface="Times New Roman" panose="02020603050405020304" pitchFamily="18" charset="0"/>
              <a:cs typeface="Times New Roman" panose="02020603050405020304" pitchFamily="18" charset="0"/>
            </a:endParaRPr>
          </a:p>
          <a:p>
            <a:pPr algn="ctr"/>
            <a:endParaRPr lang="en-US" altLang="ru-RU" sz="3400" b="1" i="1" dirty="0">
              <a:solidFill>
                <a:srgbClr val="FF0000"/>
              </a:solidFill>
              <a:latin typeface="Times New Roman" panose="02020603050405020304" pitchFamily="18" charset="0"/>
              <a:cs typeface="Times New Roman" panose="02020603050405020304" pitchFamily="18" charset="0"/>
            </a:endParaRPr>
          </a:p>
          <a:p>
            <a:pPr algn="ctr"/>
            <a:r>
              <a:rPr lang="en-US" altLang="ru-RU" sz="4000" b="1" dirty="0">
                <a:solidFill>
                  <a:schemeClr val="accent1"/>
                </a:solidFill>
                <a:latin typeface="+mj-lt"/>
                <a:cs typeface="Arial" panose="020B0604020202020204" pitchFamily="34" charset="0"/>
              </a:rPr>
              <a:t> </a:t>
            </a:r>
            <a:r>
              <a:rPr lang="en-US" altLang="ru-RU" sz="4000" b="1" dirty="0">
                <a:solidFill>
                  <a:schemeClr val="tx2"/>
                </a:solidFill>
                <a:latin typeface="+mj-lt"/>
                <a:cs typeface="Arial" panose="020B0604020202020204" pitchFamily="34" charset="0"/>
              </a:rPr>
              <a:t>Why migrants? </a:t>
            </a:r>
            <a:r>
              <a:rPr lang="en-US" altLang="ru-RU" sz="4000" b="1" dirty="0">
                <a:solidFill>
                  <a:schemeClr val="accent1"/>
                </a:solidFill>
                <a:latin typeface="+mj-lt"/>
                <a:cs typeface="Arial" panose="020B0604020202020204" pitchFamily="34" charset="0"/>
              </a:rPr>
              <a:t>(1)</a:t>
            </a:r>
            <a:endParaRPr lang="en-GB" altLang="ru-RU" sz="4000" b="1" dirty="0">
              <a:solidFill>
                <a:schemeClr val="accent1"/>
              </a:solidFill>
              <a:latin typeface="+mj-lt"/>
              <a:cs typeface="Arial" panose="020B0604020202020204" pitchFamily="34" charset="0"/>
            </a:endParaRPr>
          </a:p>
          <a:p>
            <a:pPr algn="ctr"/>
            <a:br>
              <a:rPr lang="en-GB" altLang="ru-RU" sz="3400" i="1" dirty="0">
                <a:solidFill>
                  <a:srgbClr val="FF0000"/>
                </a:solidFill>
                <a:latin typeface="Times New Roman" panose="02020603050405020304" pitchFamily="18" charset="0"/>
                <a:cs typeface="Times New Roman" panose="02020603050405020304" pitchFamily="18" charset="0"/>
              </a:rPr>
            </a:br>
            <a:endParaRPr lang="en-GB" altLang="ru-RU" sz="3400" i="1" dirty="0">
              <a:solidFill>
                <a:srgbClr val="FF0000"/>
              </a:solidFill>
              <a:latin typeface="Times New Roman" panose="02020603050405020304" pitchFamily="18" charset="0"/>
              <a:cs typeface="Times New Roman" panose="02020603050405020304" pitchFamily="18" charset="0"/>
            </a:endParaRPr>
          </a:p>
        </p:txBody>
      </p:sp>
      <p:grpSp>
        <p:nvGrpSpPr>
          <p:cNvPr id="11268" name="Группа 4"/>
          <p:cNvGrpSpPr>
            <a:grpSpLocks/>
          </p:cNvGrpSpPr>
          <p:nvPr/>
        </p:nvGrpSpPr>
        <p:grpSpPr bwMode="auto">
          <a:xfrm>
            <a:off x="2345193" y="948834"/>
            <a:ext cx="5537876" cy="5010420"/>
            <a:chOff x="1519024" y="882598"/>
            <a:chExt cx="5052466" cy="5052466"/>
          </a:xfrm>
        </p:grpSpPr>
        <p:sp>
          <p:nvSpPr>
            <p:cNvPr id="6" name="Ромб 5"/>
            <p:cNvSpPr/>
            <p:nvPr/>
          </p:nvSpPr>
          <p:spPr>
            <a:xfrm>
              <a:off x="1519024" y="882598"/>
              <a:ext cx="5052466" cy="5052466"/>
            </a:xfrm>
            <a:prstGeom prst="diamond">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8" name="Полилиния 7"/>
            <p:cNvSpPr/>
            <p:nvPr/>
          </p:nvSpPr>
          <p:spPr>
            <a:xfrm>
              <a:off x="3615888" y="1088368"/>
              <a:ext cx="2442123" cy="2057522"/>
            </a:xfrm>
            <a:custGeom>
              <a:avLst/>
              <a:gdLst>
                <a:gd name="connsiteX0" fmla="*/ 0 w 2730883"/>
                <a:gd name="connsiteY0" fmla="*/ 364431 h 2186543"/>
                <a:gd name="connsiteX1" fmla="*/ 364431 w 2730883"/>
                <a:gd name="connsiteY1" fmla="*/ 0 h 2186543"/>
                <a:gd name="connsiteX2" fmla="*/ 2366452 w 2730883"/>
                <a:gd name="connsiteY2" fmla="*/ 0 h 2186543"/>
                <a:gd name="connsiteX3" fmla="*/ 2730883 w 2730883"/>
                <a:gd name="connsiteY3" fmla="*/ 364431 h 2186543"/>
                <a:gd name="connsiteX4" fmla="*/ 2730883 w 2730883"/>
                <a:gd name="connsiteY4" fmla="*/ 1822112 h 2186543"/>
                <a:gd name="connsiteX5" fmla="*/ 2366452 w 2730883"/>
                <a:gd name="connsiteY5" fmla="*/ 2186543 h 2186543"/>
                <a:gd name="connsiteX6" fmla="*/ 364431 w 2730883"/>
                <a:gd name="connsiteY6" fmla="*/ 2186543 h 2186543"/>
                <a:gd name="connsiteX7" fmla="*/ 0 w 2730883"/>
                <a:gd name="connsiteY7" fmla="*/ 1822112 h 2186543"/>
                <a:gd name="connsiteX8" fmla="*/ 0 w 2730883"/>
                <a:gd name="connsiteY8" fmla="*/ 364431 h 2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883" h="2186543">
                  <a:moveTo>
                    <a:pt x="0" y="364431"/>
                  </a:moveTo>
                  <a:cubicBezTo>
                    <a:pt x="0" y="163161"/>
                    <a:pt x="163161" y="0"/>
                    <a:pt x="364431" y="0"/>
                  </a:cubicBezTo>
                  <a:lnTo>
                    <a:pt x="2366452" y="0"/>
                  </a:lnTo>
                  <a:cubicBezTo>
                    <a:pt x="2567722" y="0"/>
                    <a:pt x="2730883" y="163161"/>
                    <a:pt x="2730883" y="364431"/>
                  </a:cubicBezTo>
                  <a:lnTo>
                    <a:pt x="2730883" y="1822112"/>
                  </a:lnTo>
                  <a:cubicBezTo>
                    <a:pt x="2730883" y="2023382"/>
                    <a:pt x="2567722" y="2186543"/>
                    <a:pt x="2366452" y="2186543"/>
                  </a:cubicBezTo>
                  <a:lnTo>
                    <a:pt x="364431" y="2186543"/>
                  </a:lnTo>
                  <a:cubicBezTo>
                    <a:pt x="163161" y="2186543"/>
                    <a:pt x="0" y="2023382"/>
                    <a:pt x="0" y="1822112"/>
                  </a:cubicBezTo>
                  <a:lnTo>
                    <a:pt x="0" y="36443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lIns="160078" tIns="160078" rIns="160078" bIns="160078" spcCol="1270" anchor="ctr"/>
            <a:lstStyle/>
            <a:p>
              <a:pPr algn="ctr" defTabSz="622300">
                <a:lnSpc>
                  <a:spcPct val="90000"/>
                </a:lnSpc>
                <a:spcAft>
                  <a:spcPct val="35000"/>
                </a:spcAft>
                <a:defRPr/>
              </a:pPr>
              <a:endParaRPr lang="ru-RU" sz="1000" b="1" dirty="0">
                <a:solidFill>
                  <a:schemeClr val="tx1"/>
                </a:solidFill>
                <a:latin typeface="Arial" panose="020B0604020202020204" pitchFamily="34" charset="0"/>
                <a:cs typeface="Arial" panose="020B0604020202020204" pitchFamily="34" charset="0"/>
              </a:endParaRPr>
            </a:p>
            <a:p>
              <a:pPr algn="ctr" defTabSz="622300">
                <a:lnSpc>
                  <a:spcPct val="90000"/>
                </a:lnSpc>
                <a:spcAft>
                  <a:spcPct val="35000"/>
                </a:spcAft>
                <a:defRPr/>
              </a:pPr>
              <a:endParaRPr lang="ru-RU" sz="1200" b="1" dirty="0">
                <a:solidFill>
                  <a:schemeClr val="tx1"/>
                </a:solidFill>
                <a:latin typeface="Arial" panose="020B0604020202020204" pitchFamily="34" charset="0"/>
                <a:cs typeface="Arial" panose="020B0604020202020204" pitchFamily="34" charset="0"/>
              </a:endParaRPr>
            </a:p>
            <a:p>
              <a:pPr algn="ctr" defTabSz="622300">
                <a:lnSpc>
                  <a:spcPct val="90000"/>
                </a:lnSpc>
                <a:spcAft>
                  <a:spcPct val="35000"/>
                </a:spcAft>
                <a:defRPr/>
              </a:pPr>
              <a:endParaRPr lang="ru-RU" sz="1400" b="1" dirty="0">
                <a:solidFill>
                  <a:schemeClr val="tx1"/>
                </a:solidFill>
                <a:latin typeface="Times New Roman" pitchFamily="18" charset="0"/>
                <a:cs typeface="Times New Roman" pitchFamily="18" charset="0"/>
              </a:endParaRPr>
            </a:p>
          </p:txBody>
        </p:sp>
      </p:grpSp>
      <p:sp>
        <p:nvSpPr>
          <p:cNvPr id="33" name="Полилиния 32"/>
          <p:cNvSpPr/>
          <p:nvPr/>
        </p:nvSpPr>
        <p:spPr>
          <a:xfrm>
            <a:off x="1567521" y="1130334"/>
            <a:ext cx="2734322" cy="2045847"/>
          </a:xfrm>
          <a:custGeom>
            <a:avLst/>
            <a:gdLst>
              <a:gd name="connsiteX0" fmla="*/ 0 w 2536004"/>
              <a:gd name="connsiteY0" fmla="*/ 364431 h 2186543"/>
              <a:gd name="connsiteX1" fmla="*/ 364431 w 2536004"/>
              <a:gd name="connsiteY1" fmla="*/ 0 h 2186543"/>
              <a:gd name="connsiteX2" fmla="*/ 2171573 w 2536004"/>
              <a:gd name="connsiteY2" fmla="*/ 0 h 2186543"/>
              <a:gd name="connsiteX3" fmla="*/ 2536004 w 2536004"/>
              <a:gd name="connsiteY3" fmla="*/ 364431 h 2186543"/>
              <a:gd name="connsiteX4" fmla="*/ 2536004 w 2536004"/>
              <a:gd name="connsiteY4" fmla="*/ 1822112 h 2186543"/>
              <a:gd name="connsiteX5" fmla="*/ 2171573 w 2536004"/>
              <a:gd name="connsiteY5" fmla="*/ 2186543 h 2186543"/>
              <a:gd name="connsiteX6" fmla="*/ 364431 w 2536004"/>
              <a:gd name="connsiteY6" fmla="*/ 2186543 h 2186543"/>
              <a:gd name="connsiteX7" fmla="*/ 0 w 2536004"/>
              <a:gd name="connsiteY7" fmla="*/ 1822112 h 2186543"/>
              <a:gd name="connsiteX8" fmla="*/ 0 w 2536004"/>
              <a:gd name="connsiteY8" fmla="*/ 364431 h 2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04" h="2186543">
                <a:moveTo>
                  <a:pt x="0" y="364431"/>
                </a:moveTo>
                <a:cubicBezTo>
                  <a:pt x="0" y="163161"/>
                  <a:pt x="163161" y="0"/>
                  <a:pt x="364431" y="0"/>
                </a:cubicBezTo>
                <a:lnTo>
                  <a:pt x="2171573" y="0"/>
                </a:lnTo>
                <a:cubicBezTo>
                  <a:pt x="2372843" y="0"/>
                  <a:pt x="2536004" y="163161"/>
                  <a:pt x="2536004" y="364431"/>
                </a:cubicBezTo>
                <a:lnTo>
                  <a:pt x="2536004" y="1822112"/>
                </a:lnTo>
                <a:cubicBezTo>
                  <a:pt x="2536004" y="2023382"/>
                  <a:pt x="2372843" y="2186543"/>
                  <a:pt x="2171573" y="2186543"/>
                </a:cubicBezTo>
                <a:lnTo>
                  <a:pt x="364431" y="2186543"/>
                </a:lnTo>
                <a:cubicBezTo>
                  <a:pt x="163161" y="2186543"/>
                  <a:pt x="0" y="2023382"/>
                  <a:pt x="0" y="1822112"/>
                </a:cubicBezTo>
                <a:lnTo>
                  <a:pt x="0" y="364431"/>
                </a:lnTo>
                <a:close/>
              </a:path>
            </a:pathLst>
          </a:custGeom>
          <a:solidFill>
            <a:srgbClr val="FFFF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0078" tIns="160078" rIns="160078" bIns="160078" spcCol="1270" anchor="ctr"/>
          <a:lstStyle/>
          <a:p>
            <a:pPr algn="ctr" defTabSz="622300">
              <a:lnSpc>
                <a:spcPct val="90000"/>
              </a:lnSpc>
              <a:spcAft>
                <a:spcPct val="35000"/>
              </a:spcAft>
              <a:defRPr/>
            </a:pPr>
            <a:r>
              <a:rPr lang="en-US" sz="1400" b="1" dirty="0">
                <a:solidFill>
                  <a:schemeClr val="tx1"/>
                </a:solidFill>
                <a:latin typeface="Arial" panose="020B0604020202020204" pitchFamily="34" charset="0"/>
                <a:cs typeface="Arial" panose="020B0604020202020204" pitchFamily="34" charset="0"/>
              </a:rPr>
              <a:t>The working age population in Russia in 2012-2022 will be reduced by 8-11 million people</a:t>
            </a:r>
          </a:p>
          <a:p>
            <a:pPr algn="ctr" defTabSz="622300">
              <a:lnSpc>
                <a:spcPct val="90000"/>
              </a:lnSpc>
              <a:spcAft>
                <a:spcPct val="35000"/>
              </a:spcAft>
              <a:defRPr/>
            </a:pPr>
            <a:r>
              <a:rPr lang="en-US" sz="1400" b="1" dirty="0">
                <a:solidFill>
                  <a:schemeClr val="tx1"/>
                </a:solidFill>
                <a:latin typeface="Arial" panose="020B0604020202020204" pitchFamily="34" charset="0"/>
                <a:cs typeface="Arial" panose="020B0604020202020204" pitchFamily="34" charset="0"/>
              </a:rPr>
              <a:t>   -&gt; This demographic process will shape the growing demand for migrant labor</a:t>
            </a:r>
            <a:endParaRPr lang="ru-RU" sz="14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463993" y="5456498"/>
            <a:ext cx="11278063" cy="707886"/>
          </a:xfrm>
          <a:prstGeom prst="rect">
            <a:avLst/>
          </a:prstGeom>
        </p:spPr>
        <p:txBody>
          <a:bodyPr wrap="square">
            <a:spAutoFit/>
          </a:bodyPr>
          <a:lstStyle/>
          <a:p>
            <a:r>
              <a:rPr lang="en-US" sz="1000" dirty="0">
                <a:ea typeface="Times New Roman" panose="02020603050405020304" pitchFamily="18" charset="0"/>
                <a:cs typeface="Arial" panose="020B0604020202020204" pitchFamily="34" charset="0"/>
              </a:rPr>
              <a:t>Sources</a:t>
            </a:r>
            <a:r>
              <a:rPr lang="ru-RU" sz="1000" dirty="0">
                <a:ea typeface="Times New Roman" panose="02020603050405020304" pitchFamily="18" charset="0"/>
                <a:cs typeface="Arial" panose="020B0604020202020204" pitchFamily="34" charset="0"/>
              </a:rPr>
              <a:t>: </a:t>
            </a:r>
          </a:p>
          <a:p>
            <a:r>
              <a:rPr lang="ru-RU" sz="1000" dirty="0">
                <a:ea typeface="Times New Roman" panose="02020603050405020304" pitchFamily="18" charset="0"/>
                <a:cs typeface="Arial" panose="020B0604020202020204" pitchFamily="34" charset="0"/>
              </a:rPr>
              <a:t>Рязанцев С.В. «Вклад трудовой миграции в экономику России: методы оценки и результаты». Гуманитарные науки. Вестник Финансового Университета №2 (22)/2016</a:t>
            </a:r>
          </a:p>
          <a:p>
            <a:r>
              <a:rPr lang="en-US" sz="1000" dirty="0" err="1">
                <a:cs typeface="Arial" panose="020B0604020202020204" pitchFamily="34" charset="0"/>
              </a:rPr>
              <a:t>Brownbridge</a:t>
            </a:r>
            <a:r>
              <a:rPr lang="en-US" sz="1000" dirty="0">
                <a:cs typeface="Arial" panose="020B0604020202020204" pitchFamily="34" charset="0"/>
              </a:rPr>
              <a:t> M. and </a:t>
            </a:r>
            <a:r>
              <a:rPr lang="en-US" sz="1000" dirty="0" err="1">
                <a:cs typeface="Arial" panose="020B0604020202020204" pitchFamily="34" charset="0"/>
              </a:rPr>
              <a:t>S.Canagariajah</a:t>
            </a:r>
            <a:r>
              <a:rPr lang="en-US" sz="1000" dirty="0">
                <a:cs typeface="Arial" panose="020B0604020202020204" pitchFamily="34" charset="0"/>
              </a:rPr>
              <a:t>. Remittances and the Macroeconomic Impact of the Global Economic Crisis in the Kyrgyz Republic and Tajikistan. The China and Eurasia Forum Quarterly, Winter 2010 </a:t>
            </a:r>
            <a:endParaRPr lang="ru-RU" sz="1000" dirty="0">
              <a:cs typeface="Arial" panose="020B0604020202020204" pitchFamily="34" charset="0"/>
            </a:endParaRPr>
          </a:p>
          <a:p>
            <a:r>
              <a:rPr lang="en-US" sz="1000" dirty="0">
                <a:cs typeface="Arial" panose="020B0604020202020204" pitchFamily="34" charset="0"/>
              </a:rPr>
              <a:t>UNDP Tajikistan, Analytical Brief, April 2017, available at http://www.untj.org/jambi-project/images/Extreme-Poverty_ENG.pdf</a:t>
            </a:r>
            <a:endParaRPr lang="ru-RU" sz="1000" dirty="0">
              <a:cs typeface="Arial" panose="020B0604020202020204" pitchFamily="34" charset="0"/>
            </a:endParaRPr>
          </a:p>
        </p:txBody>
      </p:sp>
      <p:sp>
        <p:nvSpPr>
          <p:cNvPr id="14" name="Полилиния 6"/>
          <p:cNvSpPr/>
          <p:nvPr/>
        </p:nvSpPr>
        <p:spPr bwMode="auto">
          <a:xfrm>
            <a:off x="7683024" y="1151819"/>
            <a:ext cx="2707105" cy="2040400"/>
          </a:xfrm>
          <a:custGeom>
            <a:avLst/>
            <a:gdLst>
              <a:gd name="connsiteX0" fmla="*/ 0 w 2536004"/>
              <a:gd name="connsiteY0" fmla="*/ 364431 h 2186543"/>
              <a:gd name="connsiteX1" fmla="*/ 364431 w 2536004"/>
              <a:gd name="connsiteY1" fmla="*/ 0 h 2186543"/>
              <a:gd name="connsiteX2" fmla="*/ 2171573 w 2536004"/>
              <a:gd name="connsiteY2" fmla="*/ 0 h 2186543"/>
              <a:gd name="connsiteX3" fmla="*/ 2536004 w 2536004"/>
              <a:gd name="connsiteY3" fmla="*/ 364431 h 2186543"/>
              <a:gd name="connsiteX4" fmla="*/ 2536004 w 2536004"/>
              <a:gd name="connsiteY4" fmla="*/ 1822112 h 2186543"/>
              <a:gd name="connsiteX5" fmla="*/ 2171573 w 2536004"/>
              <a:gd name="connsiteY5" fmla="*/ 2186543 h 2186543"/>
              <a:gd name="connsiteX6" fmla="*/ 364431 w 2536004"/>
              <a:gd name="connsiteY6" fmla="*/ 2186543 h 2186543"/>
              <a:gd name="connsiteX7" fmla="*/ 0 w 2536004"/>
              <a:gd name="connsiteY7" fmla="*/ 1822112 h 2186543"/>
              <a:gd name="connsiteX8" fmla="*/ 0 w 2536004"/>
              <a:gd name="connsiteY8" fmla="*/ 364431 h 2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04" h="2186543">
                <a:moveTo>
                  <a:pt x="0" y="364431"/>
                </a:moveTo>
                <a:cubicBezTo>
                  <a:pt x="0" y="163161"/>
                  <a:pt x="163161" y="0"/>
                  <a:pt x="364431" y="0"/>
                </a:cubicBezTo>
                <a:lnTo>
                  <a:pt x="2171573" y="0"/>
                </a:lnTo>
                <a:cubicBezTo>
                  <a:pt x="2372843" y="0"/>
                  <a:pt x="2536004" y="163161"/>
                  <a:pt x="2536004" y="364431"/>
                </a:cubicBezTo>
                <a:lnTo>
                  <a:pt x="2536004" y="1822112"/>
                </a:lnTo>
                <a:cubicBezTo>
                  <a:pt x="2536004" y="2023382"/>
                  <a:pt x="2372843" y="2186543"/>
                  <a:pt x="2171573" y="2186543"/>
                </a:cubicBezTo>
                <a:lnTo>
                  <a:pt x="364431" y="2186543"/>
                </a:lnTo>
                <a:cubicBezTo>
                  <a:pt x="163161" y="2186543"/>
                  <a:pt x="0" y="2023382"/>
                  <a:pt x="0" y="1822112"/>
                </a:cubicBezTo>
                <a:lnTo>
                  <a:pt x="0" y="36443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0078" tIns="160078" rIns="160078" bIns="160078" spcCol="1270" anchor="ctr"/>
          <a:lstStyle/>
          <a:p>
            <a:pPr algn="ctr">
              <a:lnSpc>
                <a:spcPct val="90000"/>
              </a:lnSpc>
              <a:buFont typeface="Arial" charset="0"/>
              <a:buNone/>
              <a:defRPr/>
            </a:pPr>
            <a:r>
              <a:rPr lang="en-US" sz="1400" b="1" dirty="0">
                <a:solidFill>
                  <a:schemeClr val="tx1"/>
                </a:solidFill>
                <a:latin typeface="Arial" panose="020B0604020202020204" pitchFamily="34" charset="0"/>
                <a:cs typeface="Arial" panose="020B0604020202020204" pitchFamily="34" charset="0"/>
              </a:rPr>
              <a:t>Remittances contributed to dropping the poverty level in Tajikistan in the period 2000-2016</a:t>
            </a:r>
            <a:r>
              <a:rPr lang="ru-RU" sz="14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from</a:t>
            </a:r>
            <a:r>
              <a:rPr lang="ru-RU" sz="14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81</a:t>
            </a:r>
            <a:r>
              <a:rPr lang="ru-RU" sz="1400" b="1" dirty="0">
                <a:solidFill>
                  <a:schemeClr val="tx1"/>
                </a:solidFill>
                <a:latin typeface="Arial" panose="020B0604020202020204" pitchFamily="34" charset="0"/>
                <a:cs typeface="Arial" panose="020B0604020202020204" pitchFamily="34" charset="0"/>
              </a:rPr>
              <a:t>% </a:t>
            </a:r>
            <a:r>
              <a:rPr lang="de-AT" sz="1400" b="1" dirty="0">
                <a:solidFill>
                  <a:schemeClr val="tx1"/>
                </a:solidFill>
                <a:latin typeface="Arial" panose="020B0604020202020204" pitchFamily="34" charset="0"/>
                <a:cs typeface="Arial" panose="020B0604020202020204" pitchFamily="34" charset="0"/>
              </a:rPr>
              <a:t>to</a:t>
            </a:r>
            <a:r>
              <a:rPr lang="ru-RU" sz="14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30</a:t>
            </a:r>
            <a:r>
              <a:rPr lang="ru-RU" sz="1400" b="1" dirty="0">
                <a:solidFill>
                  <a:schemeClr val="tx1"/>
                </a:solidFill>
                <a:latin typeface="Arial" panose="020B0604020202020204" pitchFamily="34" charset="0"/>
                <a:cs typeface="Arial" panose="020B0604020202020204" pitchFamily="34" charset="0"/>
              </a:rPr>
              <a:t>,</a:t>
            </a:r>
            <a:r>
              <a:rPr lang="en-US" sz="1400" b="1" dirty="0">
                <a:solidFill>
                  <a:schemeClr val="tx1"/>
                </a:solidFill>
                <a:latin typeface="Arial" panose="020B0604020202020204" pitchFamily="34" charset="0"/>
                <a:cs typeface="Arial" panose="020B0604020202020204" pitchFamily="34" charset="0"/>
              </a:rPr>
              <a:t>3</a:t>
            </a:r>
            <a:r>
              <a:rPr lang="ru-RU" sz="1400" b="1" dirty="0">
                <a:solidFill>
                  <a:schemeClr val="tx1"/>
                </a:solidFill>
                <a:latin typeface="Arial" panose="020B0604020202020204" pitchFamily="34" charset="0"/>
                <a:cs typeface="Arial" panose="020B0604020202020204" pitchFamily="34" charset="0"/>
              </a:rPr>
              <a:t>%. </a:t>
            </a:r>
          </a:p>
        </p:txBody>
      </p:sp>
      <p:sp>
        <p:nvSpPr>
          <p:cNvPr id="3" name="Rectangle 2"/>
          <p:cNvSpPr/>
          <p:nvPr/>
        </p:nvSpPr>
        <p:spPr>
          <a:xfrm>
            <a:off x="4664609" y="1151820"/>
            <a:ext cx="2570283" cy="1384995"/>
          </a:xfrm>
          <a:prstGeom prst="rect">
            <a:avLst/>
          </a:prstGeom>
        </p:spPr>
        <p:txBody>
          <a:bodyPr wrap="square">
            <a:spAutoFit/>
          </a:body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Labor migrant workers in 2013 produced a GDP of 1.4 trillion rubles (in constant prices for 2008), accounting for 3.12% of Russia's GDP</a:t>
            </a:r>
            <a:endParaRPr lang="ru-RU" sz="1400" b="1" dirty="0">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02325078-B5FD-4DB3-8BDE-646C032626DE}"/>
              </a:ext>
            </a:extLst>
          </p:cNvPr>
          <p:cNvPicPr>
            <a:picLocks noChangeAspect="1" noChangeArrowheads="1"/>
          </p:cNvPicPr>
          <p:nvPr/>
        </p:nvPicPr>
        <p:blipFill>
          <a:blip r:embed="rId4" cstate="print"/>
          <a:srcRect/>
          <a:stretch>
            <a:fillRect/>
          </a:stretch>
        </p:blipFill>
        <p:spPr bwMode="auto">
          <a:xfrm>
            <a:off x="4496916" y="3292452"/>
            <a:ext cx="2969936" cy="2164046"/>
          </a:xfrm>
          <a:prstGeom prst="rect">
            <a:avLst/>
          </a:prstGeom>
          <a:noFill/>
          <a:ln w="9525">
            <a:noFill/>
            <a:miter lim="800000"/>
            <a:headEnd/>
            <a:tailEnd/>
          </a:ln>
        </p:spPr>
      </p:pic>
      <p:pic>
        <p:nvPicPr>
          <p:cNvPr id="18" name="Picture 5">
            <a:extLst>
              <a:ext uri="{FF2B5EF4-FFF2-40B4-BE49-F238E27FC236}">
                <a16:creationId xmlns:a16="http://schemas.microsoft.com/office/drawing/2014/main" id="{362690A4-2732-4033-A825-419BF016028D}"/>
              </a:ext>
            </a:extLst>
          </p:cNvPr>
          <p:cNvPicPr>
            <a:picLocks noChangeAspect="1" noChangeArrowheads="1"/>
          </p:cNvPicPr>
          <p:nvPr/>
        </p:nvPicPr>
        <p:blipFill>
          <a:blip r:embed="rId5" cstate="print"/>
          <a:srcRect/>
          <a:stretch>
            <a:fillRect/>
          </a:stretch>
        </p:blipFill>
        <p:spPr bwMode="auto">
          <a:xfrm>
            <a:off x="985980" y="3292452"/>
            <a:ext cx="2491736" cy="2099496"/>
          </a:xfrm>
          <a:prstGeom prst="rect">
            <a:avLst/>
          </a:prstGeom>
          <a:noFill/>
          <a:ln w="9525">
            <a:noFill/>
            <a:miter lim="800000"/>
            <a:headEnd/>
            <a:tailEnd/>
          </a:ln>
        </p:spPr>
      </p:pic>
    </p:spTree>
    <p:extLst>
      <p:ext uri="{BB962C8B-B14F-4D97-AF65-F5344CB8AC3E}">
        <p14:creationId xmlns:p14="http://schemas.microsoft.com/office/powerpoint/2010/main" val="299494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3"/>
          <p:cNvSpPr txBox="1">
            <a:spLocks noChangeArrowheads="1"/>
          </p:cNvSpPr>
          <p:nvPr/>
        </p:nvSpPr>
        <p:spPr bwMode="auto">
          <a:xfrm>
            <a:off x="1897064" y="914401"/>
            <a:ext cx="6434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ru-RU" sz="2000" u="sng">
              <a:latin typeface="Verdana" panose="020B0604030504040204" pitchFamily="34" charset="0"/>
              <a:ea typeface="ＭＳ Ｐゴシック" panose="020B0600070205080204" pitchFamily="34" charset="-128"/>
              <a:cs typeface="Arial" panose="020B0604020202020204" pitchFamily="34" charset="0"/>
            </a:endParaRPr>
          </a:p>
        </p:txBody>
      </p:sp>
      <p:sp>
        <p:nvSpPr>
          <p:cNvPr id="11267" name="Rectangle 24"/>
          <p:cNvSpPr>
            <a:spLocks noChangeArrowheads="1"/>
          </p:cNvSpPr>
          <p:nvPr/>
        </p:nvSpPr>
        <p:spPr bwMode="auto">
          <a:xfrm>
            <a:off x="1384664" y="285752"/>
            <a:ext cx="8908688" cy="24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ru-RU" altLang="ru-RU" sz="3400" b="1" i="1" dirty="0">
              <a:solidFill>
                <a:srgbClr val="FF0000"/>
              </a:solidFill>
              <a:latin typeface="Times New Roman" panose="02020603050405020304" pitchFamily="18" charset="0"/>
              <a:cs typeface="Times New Roman" panose="02020603050405020304" pitchFamily="18" charset="0"/>
            </a:endParaRPr>
          </a:p>
          <a:p>
            <a:pPr algn="ctr"/>
            <a:endParaRPr lang="en-US" altLang="ru-RU" sz="3400" b="1" i="1" dirty="0">
              <a:solidFill>
                <a:srgbClr val="FF0000"/>
              </a:solidFill>
              <a:latin typeface="Times New Roman" panose="02020603050405020304" pitchFamily="18" charset="0"/>
              <a:cs typeface="Times New Roman" panose="02020603050405020304" pitchFamily="18" charset="0"/>
            </a:endParaRPr>
          </a:p>
          <a:p>
            <a:pPr algn="ctr"/>
            <a:r>
              <a:rPr lang="en-US" altLang="ru-RU" sz="3200" b="1" dirty="0">
                <a:solidFill>
                  <a:schemeClr val="accent5">
                    <a:lumMod val="75000"/>
                  </a:schemeClr>
                </a:solidFill>
                <a:cs typeface="Arial" panose="020B0604020202020204" pitchFamily="34" charset="0"/>
              </a:rPr>
              <a:t> </a:t>
            </a:r>
            <a:r>
              <a:rPr lang="en-US" altLang="ru-RU" sz="3200" b="1" dirty="0">
                <a:solidFill>
                  <a:schemeClr val="tx2"/>
                </a:solidFill>
                <a:latin typeface="+mj-lt"/>
                <a:cs typeface="Arial" panose="020B0604020202020204" pitchFamily="34" charset="0"/>
              </a:rPr>
              <a:t>Why migrants? (2)</a:t>
            </a:r>
            <a:br>
              <a:rPr lang="en-GB" altLang="ru-RU" sz="3400" b="1" i="1" dirty="0">
                <a:solidFill>
                  <a:schemeClr val="tx2"/>
                </a:solidFill>
                <a:latin typeface="+mj-lt"/>
                <a:cs typeface="Times New Roman" panose="02020603050405020304" pitchFamily="18" charset="0"/>
              </a:rPr>
            </a:br>
            <a:endParaRPr lang="en-GB" altLang="ru-RU" sz="3400" b="1" i="1" dirty="0">
              <a:solidFill>
                <a:schemeClr val="tx2"/>
              </a:solidFill>
              <a:latin typeface="+mj-lt"/>
              <a:cs typeface="Times New Roman" panose="02020603050405020304" pitchFamily="18" charset="0"/>
            </a:endParaRPr>
          </a:p>
        </p:txBody>
      </p:sp>
      <p:grpSp>
        <p:nvGrpSpPr>
          <p:cNvPr id="11268" name="Группа 4"/>
          <p:cNvGrpSpPr>
            <a:grpSpLocks/>
          </p:cNvGrpSpPr>
          <p:nvPr/>
        </p:nvGrpSpPr>
        <p:grpSpPr bwMode="auto">
          <a:xfrm>
            <a:off x="-1" y="1142197"/>
            <a:ext cx="8559060" cy="4645730"/>
            <a:chOff x="-951090" y="882597"/>
            <a:chExt cx="7949304" cy="5052467"/>
          </a:xfrm>
        </p:grpSpPr>
        <p:sp>
          <p:nvSpPr>
            <p:cNvPr id="6" name="Ромб 5"/>
            <p:cNvSpPr/>
            <p:nvPr/>
          </p:nvSpPr>
          <p:spPr>
            <a:xfrm>
              <a:off x="1519024" y="882598"/>
              <a:ext cx="5052466" cy="5052466"/>
            </a:xfrm>
            <a:prstGeom prst="diamond">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7" name="Полилиния 6"/>
            <p:cNvSpPr/>
            <p:nvPr/>
          </p:nvSpPr>
          <p:spPr>
            <a:xfrm>
              <a:off x="3288275" y="2350294"/>
              <a:ext cx="3709939" cy="3280515"/>
            </a:xfrm>
            <a:custGeom>
              <a:avLst/>
              <a:gdLst>
                <a:gd name="connsiteX0" fmla="*/ 0 w 2536004"/>
                <a:gd name="connsiteY0" fmla="*/ 364431 h 2186543"/>
                <a:gd name="connsiteX1" fmla="*/ 364431 w 2536004"/>
                <a:gd name="connsiteY1" fmla="*/ 0 h 2186543"/>
                <a:gd name="connsiteX2" fmla="*/ 2171573 w 2536004"/>
                <a:gd name="connsiteY2" fmla="*/ 0 h 2186543"/>
                <a:gd name="connsiteX3" fmla="*/ 2536004 w 2536004"/>
                <a:gd name="connsiteY3" fmla="*/ 364431 h 2186543"/>
                <a:gd name="connsiteX4" fmla="*/ 2536004 w 2536004"/>
                <a:gd name="connsiteY4" fmla="*/ 1822112 h 2186543"/>
                <a:gd name="connsiteX5" fmla="*/ 2171573 w 2536004"/>
                <a:gd name="connsiteY5" fmla="*/ 2186543 h 2186543"/>
                <a:gd name="connsiteX6" fmla="*/ 364431 w 2536004"/>
                <a:gd name="connsiteY6" fmla="*/ 2186543 h 2186543"/>
                <a:gd name="connsiteX7" fmla="*/ 0 w 2536004"/>
                <a:gd name="connsiteY7" fmla="*/ 1822112 h 2186543"/>
                <a:gd name="connsiteX8" fmla="*/ 0 w 2536004"/>
                <a:gd name="connsiteY8" fmla="*/ 364431 h 21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04" h="2186543">
                  <a:moveTo>
                    <a:pt x="0" y="364431"/>
                  </a:moveTo>
                  <a:cubicBezTo>
                    <a:pt x="0" y="163161"/>
                    <a:pt x="163161" y="0"/>
                    <a:pt x="364431" y="0"/>
                  </a:cubicBezTo>
                  <a:lnTo>
                    <a:pt x="2171573" y="0"/>
                  </a:lnTo>
                  <a:cubicBezTo>
                    <a:pt x="2372843" y="0"/>
                    <a:pt x="2536004" y="163161"/>
                    <a:pt x="2536004" y="364431"/>
                  </a:cubicBezTo>
                  <a:lnTo>
                    <a:pt x="2536004" y="1822112"/>
                  </a:lnTo>
                  <a:cubicBezTo>
                    <a:pt x="2536004" y="2023382"/>
                    <a:pt x="2372843" y="2186543"/>
                    <a:pt x="2171573" y="2186543"/>
                  </a:cubicBezTo>
                  <a:lnTo>
                    <a:pt x="364431" y="2186543"/>
                  </a:lnTo>
                  <a:cubicBezTo>
                    <a:pt x="163161" y="2186543"/>
                    <a:pt x="0" y="2023382"/>
                    <a:pt x="0" y="1822112"/>
                  </a:cubicBezTo>
                  <a:lnTo>
                    <a:pt x="0" y="36443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0078" tIns="160078" rIns="160078" bIns="160078" spcCol="1270" anchor="ctr"/>
            <a:lstStyle/>
            <a:p>
              <a:pPr algn="ctr">
                <a:lnSpc>
                  <a:spcPct val="90000"/>
                </a:lnSpc>
                <a:buFont typeface="Arial" charset="0"/>
                <a:buNone/>
                <a:defRPr/>
              </a:pPr>
              <a:r>
                <a:rPr lang="en-US" sz="2000" b="1" dirty="0">
                  <a:solidFill>
                    <a:schemeClr val="tx1"/>
                  </a:solidFill>
                  <a:cs typeface="Arial" panose="020B0604020202020204" pitchFamily="34" charset="0"/>
                </a:rPr>
                <a:t>According to the Ministry of Health of the Republic of Tajikistan, in 2011, 13,5% of officially registered new TB cases were returned migrants, in 2016 the proportion of migrants with TB increased to 17.6%</a:t>
              </a:r>
            </a:p>
            <a:p>
              <a:pPr algn="ctr">
                <a:lnSpc>
                  <a:spcPct val="90000"/>
                </a:lnSpc>
                <a:buFont typeface="Arial" charset="0"/>
                <a:buNone/>
                <a:defRPr/>
              </a:pPr>
              <a:r>
                <a:rPr lang="en-US" sz="2000" b="1" dirty="0">
                  <a:solidFill>
                    <a:schemeClr val="tx1"/>
                  </a:solidFill>
                  <a:cs typeface="Arial" panose="020B0604020202020204" pitchFamily="34" charset="0"/>
                </a:rPr>
                <a:t>Migrants start treatment later than non-migrants</a:t>
              </a:r>
              <a:r>
                <a:rPr lang="ru-RU" sz="2000" b="1" dirty="0">
                  <a:solidFill>
                    <a:schemeClr val="tx1"/>
                  </a:solidFill>
                  <a:cs typeface="Arial" panose="020B0604020202020204" pitchFamily="34" charset="0"/>
                </a:rPr>
                <a:t> </a:t>
              </a:r>
              <a:endParaRPr lang="en-US" sz="2000" b="1" dirty="0">
                <a:solidFill>
                  <a:schemeClr val="tx1"/>
                </a:solidFill>
                <a:cs typeface="Arial" panose="020B0604020202020204" pitchFamily="34" charset="0"/>
              </a:endParaRPr>
            </a:p>
          </p:txBody>
        </p:sp>
        <p:sp>
          <p:nvSpPr>
            <p:cNvPr id="9" name="Полилиния 8"/>
            <p:cNvSpPr/>
            <p:nvPr/>
          </p:nvSpPr>
          <p:spPr>
            <a:xfrm>
              <a:off x="-951090" y="882597"/>
              <a:ext cx="4239364" cy="3616792"/>
            </a:xfrm>
            <a:custGeom>
              <a:avLst/>
              <a:gdLst>
                <a:gd name="connsiteX0" fmla="*/ 0 w 2536004"/>
                <a:gd name="connsiteY0" fmla="*/ 344398 h 2066344"/>
                <a:gd name="connsiteX1" fmla="*/ 344398 w 2536004"/>
                <a:gd name="connsiteY1" fmla="*/ 0 h 2066344"/>
                <a:gd name="connsiteX2" fmla="*/ 2191606 w 2536004"/>
                <a:gd name="connsiteY2" fmla="*/ 0 h 2066344"/>
                <a:gd name="connsiteX3" fmla="*/ 2536004 w 2536004"/>
                <a:gd name="connsiteY3" fmla="*/ 344398 h 2066344"/>
                <a:gd name="connsiteX4" fmla="*/ 2536004 w 2536004"/>
                <a:gd name="connsiteY4" fmla="*/ 1721946 h 2066344"/>
                <a:gd name="connsiteX5" fmla="*/ 2191606 w 2536004"/>
                <a:gd name="connsiteY5" fmla="*/ 2066344 h 2066344"/>
                <a:gd name="connsiteX6" fmla="*/ 344398 w 2536004"/>
                <a:gd name="connsiteY6" fmla="*/ 2066344 h 2066344"/>
                <a:gd name="connsiteX7" fmla="*/ 0 w 2536004"/>
                <a:gd name="connsiteY7" fmla="*/ 1721946 h 2066344"/>
                <a:gd name="connsiteX8" fmla="*/ 0 w 2536004"/>
                <a:gd name="connsiteY8" fmla="*/ 344398 h 206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04" h="2066344">
                  <a:moveTo>
                    <a:pt x="0" y="344398"/>
                  </a:moveTo>
                  <a:cubicBezTo>
                    <a:pt x="0" y="154192"/>
                    <a:pt x="154192" y="0"/>
                    <a:pt x="344398" y="0"/>
                  </a:cubicBezTo>
                  <a:lnTo>
                    <a:pt x="2191606" y="0"/>
                  </a:lnTo>
                  <a:cubicBezTo>
                    <a:pt x="2381812" y="0"/>
                    <a:pt x="2536004" y="154192"/>
                    <a:pt x="2536004" y="344398"/>
                  </a:cubicBezTo>
                  <a:lnTo>
                    <a:pt x="2536004" y="1721946"/>
                  </a:lnTo>
                  <a:cubicBezTo>
                    <a:pt x="2536004" y="1912152"/>
                    <a:pt x="2381812" y="2066344"/>
                    <a:pt x="2191606" y="2066344"/>
                  </a:cubicBezTo>
                  <a:lnTo>
                    <a:pt x="344398" y="2066344"/>
                  </a:lnTo>
                  <a:cubicBezTo>
                    <a:pt x="154192" y="2066344"/>
                    <a:pt x="0" y="1912152"/>
                    <a:pt x="0" y="1721946"/>
                  </a:cubicBezTo>
                  <a:lnTo>
                    <a:pt x="0" y="34439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lIns="146591" tIns="146591" rIns="146591" bIns="146591" spcCol="1270" anchor="ctr"/>
            <a:lstStyle/>
            <a:p>
              <a:pPr algn="ctr" defTabSz="533400">
                <a:lnSpc>
                  <a:spcPct val="90000"/>
                </a:lnSpc>
                <a:spcAft>
                  <a:spcPct val="35000"/>
                </a:spcAft>
                <a:defRPr/>
              </a:pPr>
              <a:r>
                <a:rPr lang="en-US" sz="2400" b="1" dirty="0">
                  <a:solidFill>
                    <a:srgbClr val="FF0000"/>
                  </a:solidFill>
                  <a:cs typeface="Arial" panose="020B0604020202020204" pitchFamily="34" charset="0"/>
                </a:rPr>
                <a:t>“The effect of healthy migrants</a:t>
              </a:r>
              <a:r>
                <a:rPr lang="en-US" sz="2400" b="1" dirty="0">
                  <a:solidFill>
                    <a:schemeClr val="tx1"/>
                  </a:solidFill>
                  <a:cs typeface="Arial" panose="020B0604020202020204" pitchFamily="34" charset="0"/>
                </a:rPr>
                <a:t>" is observed for the first 2 years as a result of self-selection of healthier people who decided to go to work</a:t>
              </a:r>
            </a:p>
            <a:p>
              <a:pPr algn="ctr" defTabSz="533400">
                <a:lnSpc>
                  <a:spcPct val="90000"/>
                </a:lnSpc>
                <a:spcAft>
                  <a:spcPct val="35000"/>
                </a:spcAft>
                <a:defRPr/>
              </a:pPr>
              <a:r>
                <a:rPr lang="en-US" sz="2400" b="1" dirty="0">
                  <a:solidFill>
                    <a:srgbClr val="FF0000"/>
                  </a:solidFill>
                  <a:cs typeface="Arial" panose="020B0604020202020204" pitchFamily="34" charset="0"/>
                </a:rPr>
                <a:t>"The effect of exhausted migrants": </a:t>
              </a:r>
              <a:r>
                <a:rPr lang="en-US" sz="2400" b="1" dirty="0">
                  <a:solidFill>
                    <a:schemeClr val="tx1"/>
                  </a:solidFill>
                  <a:cs typeface="Arial" panose="020B0604020202020204" pitchFamily="34" charset="0"/>
                </a:rPr>
                <a:t>34% of migrants living in the receiving country more than 5 years noted that health worsened</a:t>
              </a:r>
              <a:endParaRPr lang="ru-RU" sz="2400" b="1" dirty="0">
                <a:solidFill>
                  <a:schemeClr val="tx1"/>
                </a:solidFill>
                <a:cs typeface="Arial" panose="020B0604020202020204" pitchFamily="34" charset="0"/>
              </a:endParaRPr>
            </a:p>
          </p:txBody>
        </p:sp>
      </p:grpSp>
      <p:sp>
        <p:nvSpPr>
          <p:cNvPr id="2" name="Rectangle 1"/>
          <p:cNvSpPr/>
          <p:nvPr/>
        </p:nvSpPr>
        <p:spPr>
          <a:xfrm>
            <a:off x="232229" y="5508166"/>
            <a:ext cx="11451771" cy="861774"/>
          </a:xfrm>
          <a:prstGeom prst="rect">
            <a:avLst/>
          </a:prstGeom>
        </p:spPr>
        <p:txBody>
          <a:bodyPr wrap="square">
            <a:spAutoFit/>
          </a:bodyPr>
          <a:lstStyle/>
          <a:p>
            <a:r>
              <a:rPr lang="en-US" sz="1000" dirty="0">
                <a:ea typeface="Times New Roman" panose="02020603050405020304" pitchFamily="18" charset="0"/>
                <a:cs typeface="Arial" panose="020B0604020202020204" pitchFamily="34" charset="0"/>
              </a:rPr>
              <a:t>Source</a:t>
            </a:r>
            <a:r>
              <a:rPr lang="ru-RU" sz="1000" dirty="0">
                <a:ea typeface="Times New Roman" panose="02020603050405020304" pitchFamily="18" charset="0"/>
                <a:cs typeface="Arial" panose="020B0604020202020204" pitchFamily="34" charset="0"/>
              </a:rPr>
              <a:t>: </a:t>
            </a:r>
          </a:p>
          <a:p>
            <a:r>
              <a:rPr lang="ru-RU" sz="1000" dirty="0">
                <a:cs typeface="Arial" panose="020B0604020202020204" pitchFamily="34" charset="0"/>
              </a:rPr>
              <a:t>О.А. Кислицина. Институт социально-экономических проблем народонаселения РАН, Москва. «Различия в состоянии здоровья мигрантов и коренного населения в России и других странах Европейского региона». </a:t>
            </a:r>
            <a:r>
              <a:rPr lang="ru-RU" sz="1000" i="1" dirty="0">
                <a:cs typeface="Arial" panose="020B0604020202020204" pitchFamily="34" charset="0"/>
              </a:rPr>
              <a:t>Социальные аспекты здоровья населения. </a:t>
            </a:r>
            <a:r>
              <a:rPr lang="ru-RU" sz="1000" dirty="0">
                <a:cs typeface="Arial" panose="020B0604020202020204" pitchFamily="34" charset="0"/>
              </a:rPr>
              <a:t>Электронный журнал. 08.07.2013. </a:t>
            </a:r>
            <a:r>
              <a:rPr lang="en-US" sz="1000" dirty="0">
                <a:cs typeface="Arial" panose="020B0604020202020204" pitchFamily="34" charset="0"/>
                <a:hlinkClick r:id="rId3"/>
              </a:rPr>
              <a:t>http://vestnik/mednet.ru/index2.php?option=com_content&amp;task=view&amp;id=478&amp;pop=1&amp;page=0&amp;Itemid=30</a:t>
            </a:r>
            <a:endParaRPr lang="en-US" sz="1000" dirty="0">
              <a:cs typeface="Arial" panose="020B0604020202020204" pitchFamily="34" charset="0"/>
            </a:endParaRPr>
          </a:p>
          <a:p>
            <a:r>
              <a:rPr lang="en-US" sz="1000" dirty="0"/>
              <a:t>Republican Center for AIDS Prevention and Control of the Republic of Tajikistan</a:t>
            </a:r>
            <a:endParaRPr lang="ru-RU" sz="1000" dirty="0"/>
          </a:p>
          <a:p>
            <a:endParaRPr lang="en-US" sz="1000" dirty="0">
              <a:cs typeface="Arial" panose="020B0604020202020204" pitchFamily="34" charset="0"/>
            </a:endParaRPr>
          </a:p>
        </p:txBody>
      </p:sp>
      <p:sp>
        <p:nvSpPr>
          <p:cNvPr id="12" name="Полилиния 9"/>
          <p:cNvSpPr/>
          <p:nvPr/>
        </p:nvSpPr>
        <p:spPr bwMode="auto">
          <a:xfrm>
            <a:off x="8331201" y="918358"/>
            <a:ext cx="3860799" cy="2993924"/>
          </a:xfrm>
          <a:custGeom>
            <a:avLst/>
            <a:gdLst>
              <a:gd name="connsiteX0" fmla="*/ 0 w 3013013"/>
              <a:gd name="connsiteY0" fmla="*/ 344398 h 2066344"/>
              <a:gd name="connsiteX1" fmla="*/ 344398 w 3013013"/>
              <a:gd name="connsiteY1" fmla="*/ 0 h 2066344"/>
              <a:gd name="connsiteX2" fmla="*/ 2668615 w 3013013"/>
              <a:gd name="connsiteY2" fmla="*/ 0 h 2066344"/>
              <a:gd name="connsiteX3" fmla="*/ 3013013 w 3013013"/>
              <a:gd name="connsiteY3" fmla="*/ 344398 h 2066344"/>
              <a:gd name="connsiteX4" fmla="*/ 3013013 w 3013013"/>
              <a:gd name="connsiteY4" fmla="*/ 1721946 h 2066344"/>
              <a:gd name="connsiteX5" fmla="*/ 2668615 w 3013013"/>
              <a:gd name="connsiteY5" fmla="*/ 2066344 h 2066344"/>
              <a:gd name="connsiteX6" fmla="*/ 344398 w 3013013"/>
              <a:gd name="connsiteY6" fmla="*/ 2066344 h 2066344"/>
              <a:gd name="connsiteX7" fmla="*/ 0 w 3013013"/>
              <a:gd name="connsiteY7" fmla="*/ 1721946 h 2066344"/>
              <a:gd name="connsiteX8" fmla="*/ 0 w 3013013"/>
              <a:gd name="connsiteY8" fmla="*/ 344398 h 206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013" h="2066344">
                <a:moveTo>
                  <a:pt x="0" y="344398"/>
                </a:moveTo>
                <a:cubicBezTo>
                  <a:pt x="0" y="154192"/>
                  <a:pt x="154192" y="0"/>
                  <a:pt x="344398" y="0"/>
                </a:cubicBezTo>
                <a:lnTo>
                  <a:pt x="2668615" y="0"/>
                </a:lnTo>
                <a:cubicBezTo>
                  <a:pt x="2858821" y="0"/>
                  <a:pt x="3013013" y="154192"/>
                  <a:pt x="3013013" y="344398"/>
                </a:cubicBezTo>
                <a:lnTo>
                  <a:pt x="3013013" y="1721946"/>
                </a:lnTo>
                <a:cubicBezTo>
                  <a:pt x="3013013" y="1912152"/>
                  <a:pt x="2858821" y="2066344"/>
                  <a:pt x="2668615" y="2066344"/>
                </a:cubicBezTo>
                <a:lnTo>
                  <a:pt x="344398" y="2066344"/>
                </a:lnTo>
                <a:cubicBezTo>
                  <a:pt x="154192" y="2066344"/>
                  <a:pt x="0" y="1912152"/>
                  <a:pt x="0" y="1721946"/>
                </a:cubicBezTo>
                <a:lnTo>
                  <a:pt x="0" y="34439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lIns="150401" tIns="150401" rIns="150401" bIns="150401" spcCol="1270" anchor="ctr"/>
          <a:lstStyle/>
          <a:p>
            <a:pPr algn="ctr" defTabSz="577850">
              <a:lnSpc>
                <a:spcPct val="90000"/>
              </a:lnSpc>
              <a:spcAft>
                <a:spcPct val="35000"/>
              </a:spcAft>
              <a:defRPr/>
            </a:pPr>
            <a:r>
              <a:rPr lang="en-US" sz="2400" b="1" dirty="0">
                <a:solidFill>
                  <a:schemeClr val="tx1"/>
                </a:solidFill>
                <a:cs typeface="Arial" panose="020B0604020202020204" pitchFamily="34" charset="0"/>
              </a:rPr>
              <a:t>The proportion of migrants among new HIV cases in 2013 was 12.3%, in 2017 it increased to 14.6%, and in the first 3 months of 2018 it was 18,1%</a:t>
            </a:r>
            <a:endParaRPr lang="ru-RU" sz="2400" b="1" dirty="0">
              <a:solidFill>
                <a:schemeClr val="tx1"/>
              </a:solidFill>
              <a:cs typeface="Arial" panose="020B0604020202020204" pitchFamily="34" charset="0"/>
            </a:endParaRPr>
          </a:p>
        </p:txBody>
      </p:sp>
    </p:spTree>
    <p:extLst>
      <p:ext uri="{BB962C8B-B14F-4D97-AF65-F5344CB8AC3E}">
        <p14:creationId xmlns:p14="http://schemas.microsoft.com/office/powerpoint/2010/main" val="251119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1200" y="97972"/>
            <a:ext cx="10232571" cy="631372"/>
          </a:xfrm>
        </p:spPr>
        <p:txBody>
          <a:bodyPr>
            <a:noAutofit/>
          </a:bodyPr>
          <a:lstStyle/>
          <a:p>
            <a:pPr algn="ctr"/>
            <a:r>
              <a:rPr lang="en-US" sz="4000" b="1" dirty="0">
                <a:solidFill>
                  <a:schemeClr val="accent2"/>
                </a:solidFill>
              </a:rPr>
              <a:t>HIV</a:t>
            </a:r>
            <a:r>
              <a:rPr lang="en-US" sz="4000" b="1" dirty="0">
                <a:solidFill>
                  <a:schemeClr val="tx2"/>
                </a:solidFill>
              </a:rPr>
              <a:t> among returned Tajik migrant workers (2)</a:t>
            </a:r>
            <a:endParaRPr lang="ru-RU" sz="4000" b="1" dirty="0">
              <a:solidFill>
                <a:schemeClr val="tx2"/>
              </a:solidFill>
            </a:endParaRPr>
          </a:p>
        </p:txBody>
      </p:sp>
      <p:sp>
        <p:nvSpPr>
          <p:cNvPr id="8" name="Text Placeholder 7"/>
          <p:cNvSpPr>
            <a:spLocks noGrp="1"/>
          </p:cNvSpPr>
          <p:nvPr>
            <p:ph type="body" idx="1"/>
          </p:nvPr>
        </p:nvSpPr>
        <p:spPr>
          <a:xfrm>
            <a:off x="1262742" y="1035464"/>
            <a:ext cx="4758646" cy="901246"/>
          </a:xfrm>
        </p:spPr>
        <p:txBody>
          <a:bodyPr>
            <a:normAutofit/>
          </a:bodyPr>
          <a:lstStyle/>
          <a:p>
            <a:pPr algn="ctr"/>
            <a:r>
              <a:rPr lang="en-US" dirty="0"/>
              <a:t>HIV prevalence among </a:t>
            </a:r>
            <a:r>
              <a:rPr lang="en-US" dirty="0">
                <a:solidFill>
                  <a:schemeClr val="accent1">
                    <a:lumMod val="75000"/>
                  </a:schemeClr>
                </a:solidFill>
              </a:rPr>
              <a:t>migrant workers </a:t>
            </a:r>
            <a:r>
              <a:rPr lang="en-US" dirty="0"/>
              <a:t>(2013)</a:t>
            </a:r>
            <a:endParaRPr lang="ru-RU"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904734264"/>
              </p:ext>
            </p:extLst>
          </p:nvPr>
        </p:nvGraphicFramePr>
        <p:xfrm>
          <a:off x="1981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3"/>
          </p:nvPr>
        </p:nvSpPr>
        <p:spPr>
          <a:xfrm>
            <a:off x="6169025" y="1113972"/>
            <a:ext cx="4774746" cy="822738"/>
          </a:xfrm>
        </p:spPr>
        <p:txBody>
          <a:bodyPr>
            <a:normAutofit/>
          </a:bodyPr>
          <a:lstStyle/>
          <a:p>
            <a:pPr algn="ctr"/>
            <a:r>
              <a:rPr lang="en-US" dirty="0"/>
              <a:t>Proportion of </a:t>
            </a:r>
            <a:r>
              <a:rPr lang="en-US" dirty="0">
                <a:solidFill>
                  <a:schemeClr val="accent1">
                    <a:lumMod val="75000"/>
                  </a:schemeClr>
                </a:solidFill>
              </a:rPr>
              <a:t>migrants </a:t>
            </a:r>
            <a:r>
              <a:rPr lang="en-US" dirty="0"/>
              <a:t>among </a:t>
            </a:r>
            <a:r>
              <a:rPr lang="en-US" dirty="0">
                <a:solidFill>
                  <a:schemeClr val="accent2"/>
                </a:solidFill>
              </a:rPr>
              <a:t>PLHIV </a:t>
            </a:r>
            <a:r>
              <a:rPr lang="en-US" dirty="0"/>
              <a:t>(2018)</a:t>
            </a:r>
            <a:endParaRPr lang="ru-RU" dirty="0"/>
          </a:p>
        </p:txBody>
      </p:sp>
      <p:graphicFrame>
        <p:nvGraphicFramePr>
          <p:cNvPr id="41" name="Content Placeholder 40"/>
          <p:cNvGraphicFramePr>
            <a:graphicFrameLocks noGrp="1"/>
          </p:cNvGraphicFramePr>
          <p:nvPr>
            <p:ph sz="quarter" idx="4"/>
            <p:extLst>
              <p:ext uri="{D42A27DB-BD31-4B8C-83A1-F6EECF244321}">
                <p14:modId xmlns:p14="http://schemas.microsoft.com/office/powerpoint/2010/main" val="3411146700"/>
              </p:ext>
            </p:extLst>
          </p:nvPr>
        </p:nvGraphicFramePr>
        <p:xfrm>
          <a:off x="7126514" y="2174874"/>
          <a:ext cx="4325257" cy="363578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981200" y="6199869"/>
            <a:ext cx="11803626" cy="246221"/>
          </a:xfrm>
          <a:prstGeom prst="rect">
            <a:avLst/>
          </a:prstGeom>
        </p:spPr>
        <p:txBody>
          <a:bodyPr wrap="square">
            <a:spAutoFit/>
          </a:bodyPr>
          <a:lstStyle/>
          <a:p>
            <a:r>
              <a:rPr lang="en-US" sz="1000" dirty="0"/>
              <a:t>Source: data shared by the Republican Center for AIDS Prevention and Control </a:t>
            </a:r>
            <a:endParaRPr lang="ru-RU" sz="1000" dirty="0"/>
          </a:p>
        </p:txBody>
      </p:sp>
    </p:spTree>
    <p:extLst>
      <p:ext uri="{BB962C8B-B14F-4D97-AF65-F5344CB8AC3E}">
        <p14:creationId xmlns:p14="http://schemas.microsoft.com/office/powerpoint/2010/main" val="251597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420913"/>
            <a:ext cx="10334171" cy="892177"/>
          </a:xfrm>
        </p:spPr>
        <p:txBody>
          <a:bodyPr>
            <a:noAutofit/>
          </a:bodyPr>
          <a:lstStyle/>
          <a:p>
            <a:pPr algn="ctr"/>
            <a:r>
              <a:rPr lang="ru-RU" sz="4000" b="1" dirty="0">
                <a:solidFill>
                  <a:schemeClr val="accent1"/>
                </a:solidFill>
                <a:cs typeface="Arial" pitchFamily="34" charset="0"/>
              </a:rPr>
              <a:t>Т</a:t>
            </a:r>
            <a:r>
              <a:rPr lang="en-US" sz="4000" b="1" dirty="0">
                <a:solidFill>
                  <a:schemeClr val="accent1"/>
                </a:solidFill>
                <a:cs typeface="Arial" pitchFamily="34" charset="0"/>
              </a:rPr>
              <a:t>B</a:t>
            </a:r>
            <a:r>
              <a:rPr lang="ru-RU" sz="4000" b="1" dirty="0">
                <a:solidFill>
                  <a:schemeClr val="accent1"/>
                </a:solidFill>
                <a:cs typeface="Arial" pitchFamily="34" charset="0"/>
              </a:rPr>
              <a:t> </a:t>
            </a:r>
            <a:r>
              <a:rPr lang="en-US" sz="4000" b="1" dirty="0">
                <a:solidFill>
                  <a:schemeClr val="accent1"/>
                </a:solidFill>
                <a:cs typeface="Arial" pitchFamily="34" charset="0"/>
              </a:rPr>
              <a:t>and HIV among migrants in the Russian Federation (2013)</a:t>
            </a:r>
            <a:endParaRPr lang="ru-RU" sz="40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6398303"/>
              </p:ext>
            </p:extLst>
          </p:nvPr>
        </p:nvGraphicFramePr>
        <p:xfrm>
          <a:off x="1712686" y="1890486"/>
          <a:ext cx="8548913" cy="1735455"/>
        </p:xfrm>
        <a:graphic>
          <a:graphicData uri="http://schemas.openxmlformats.org/drawingml/2006/table">
            <a:tbl>
              <a:tblPr firstRow="1" bandRow="1">
                <a:tableStyleId>{5C22544A-7EE6-4342-B048-85BDC9FD1C3A}</a:tableStyleId>
              </a:tblPr>
              <a:tblGrid>
                <a:gridCol w="2810933">
                  <a:extLst>
                    <a:ext uri="{9D8B030D-6E8A-4147-A177-3AD203B41FA5}">
                      <a16:colId xmlns:a16="http://schemas.microsoft.com/office/drawing/2014/main" val="20000"/>
                    </a:ext>
                  </a:extLst>
                </a:gridCol>
                <a:gridCol w="2868990">
                  <a:extLst>
                    <a:ext uri="{9D8B030D-6E8A-4147-A177-3AD203B41FA5}">
                      <a16:colId xmlns:a16="http://schemas.microsoft.com/office/drawing/2014/main" val="20001"/>
                    </a:ext>
                  </a:extLst>
                </a:gridCol>
                <a:gridCol w="2868990">
                  <a:extLst>
                    <a:ext uri="{9D8B030D-6E8A-4147-A177-3AD203B41FA5}">
                      <a16:colId xmlns:a16="http://schemas.microsoft.com/office/drawing/2014/main" val="20002"/>
                    </a:ext>
                  </a:extLst>
                </a:gridCol>
              </a:tblGrid>
              <a:tr h="713206">
                <a:tc>
                  <a:txBody>
                    <a:bodyPr/>
                    <a:lstStyle/>
                    <a:p>
                      <a:pPr algn="l" fontAlgn="b"/>
                      <a:r>
                        <a:rPr lang="ru-RU" sz="2800" b="0" i="0" u="none" strike="noStrike" dirty="0">
                          <a:solidFill>
                            <a:srgbClr val="000000"/>
                          </a:solidFill>
                          <a:latin typeface="Arial" pitchFamily="34" charset="0"/>
                          <a:cs typeface="Arial" pitchFamily="34" charset="0"/>
                        </a:rPr>
                        <a:t> </a:t>
                      </a:r>
                    </a:p>
                  </a:txBody>
                  <a:tcPr marL="9525" marR="9525" marT="9525" marB="0" anchor="b"/>
                </a:tc>
                <a:tc>
                  <a:txBody>
                    <a:bodyPr/>
                    <a:lstStyle/>
                    <a:p>
                      <a:pPr algn="ctr" fontAlgn="b"/>
                      <a:r>
                        <a:rPr lang="en-US" sz="2800" b="1" i="0" u="none" strike="noStrike" dirty="0">
                          <a:solidFill>
                            <a:schemeClr val="bg1"/>
                          </a:solidFill>
                          <a:latin typeface="+mn-lt"/>
                          <a:cs typeface="Arial" pitchFamily="34" charset="0"/>
                        </a:rPr>
                        <a:t>Citizens of the RF   </a:t>
                      </a:r>
                    </a:p>
                    <a:p>
                      <a:pPr algn="ctr" fontAlgn="b"/>
                      <a:r>
                        <a:rPr lang="en-US" sz="2800" b="1" i="0" u="none" strike="noStrike" dirty="0">
                          <a:solidFill>
                            <a:schemeClr val="bg1"/>
                          </a:solidFill>
                          <a:latin typeface="+mn-lt"/>
                          <a:cs typeface="Arial" pitchFamily="34" charset="0"/>
                        </a:rPr>
                        <a:t>   </a:t>
                      </a:r>
                      <a:r>
                        <a:rPr lang="en-US" sz="2800" b="1" i="0" u="none" strike="noStrike" baseline="0" dirty="0">
                          <a:solidFill>
                            <a:schemeClr val="bg1"/>
                          </a:solidFill>
                          <a:latin typeface="+mn-lt"/>
                          <a:cs typeface="Arial" pitchFamily="34" charset="0"/>
                        </a:rPr>
                        <a:t> per </a:t>
                      </a:r>
                      <a:r>
                        <a:rPr lang="en-US" sz="2800" b="1" i="0" u="none" strike="noStrike" dirty="0">
                          <a:solidFill>
                            <a:schemeClr val="bg1"/>
                          </a:solidFill>
                          <a:latin typeface="+mn-lt"/>
                          <a:cs typeface="Arial" pitchFamily="34" charset="0"/>
                        </a:rPr>
                        <a:t>100 000</a:t>
                      </a:r>
                    </a:p>
                  </a:txBody>
                  <a:tcPr marL="9525" marR="9525" marT="9525" marB="0" anchor="ctr"/>
                </a:tc>
                <a:tc>
                  <a:txBody>
                    <a:bodyPr/>
                    <a:lstStyle/>
                    <a:p>
                      <a:pPr algn="ctr" fontAlgn="ctr"/>
                      <a:r>
                        <a:rPr lang="en-US" sz="2800" b="1" i="0" u="none" strike="noStrike" dirty="0">
                          <a:solidFill>
                            <a:srgbClr val="000000"/>
                          </a:solidFill>
                          <a:latin typeface="+mn-lt"/>
                          <a:cs typeface="Arial" pitchFamily="34" charset="0"/>
                        </a:rPr>
                        <a:t> </a:t>
                      </a:r>
                      <a:r>
                        <a:rPr lang="en-US" sz="2800" b="1" i="0" u="none" strike="noStrike" dirty="0">
                          <a:solidFill>
                            <a:schemeClr val="bg1"/>
                          </a:solidFill>
                          <a:latin typeface="+mn-lt"/>
                          <a:cs typeface="Arial" pitchFamily="34" charset="0"/>
                        </a:rPr>
                        <a:t>Migrants in the RF</a:t>
                      </a:r>
                    </a:p>
                    <a:p>
                      <a:pPr algn="ctr" fontAlgn="ctr"/>
                      <a:r>
                        <a:rPr lang="en-US" sz="2800" b="1" i="0" u="none" strike="noStrike" dirty="0">
                          <a:solidFill>
                            <a:schemeClr val="bg1"/>
                          </a:solidFill>
                          <a:latin typeface="+mn-lt"/>
                          <a:cs typeface="Arial" pitchFamily="34" charset="0"/>
                        </a:rPr>
                        <a:t>per 100 000                       </a:t>
                      </a:r>
                    </a:p>
                  </a:txBody>
                  <a:tcPr marL="9525" marR="9525" marT="9525" marB="0" anchor="ctr"/>
                </a:tc>
                <a:extLst>
                  <a:ext uri="{0D108BD9-81ED-4DB2-BD59-A6C34878D82A}">
                    <a16:rowId xmlns:a16="http://schemas.microsoft.com/office/drawing/2014/main" val="10000"/>
                  </a:ext>
                </a:extLst>
              </a:tr>
              <a:tr h="360539">
                <a:tc>
                  <a:txBody>
                    <a:bodyPr/>
                    <a:lstStyle/>
                    <a:p>
                      <a:pPr algn="l" fontAlgn="b"/>
                      <a:r>
                        <a:rPr lang="en-US" sz="2800" b="1" i="0" u="none" strike="noStrike" dirty="0">
                          <a:solidFill>
                            <a:srgbClr val="000000"/>
                          </a:solidFill>
                          <a:latin typeface="+mn-lt"/>
                          <a:cs typeface="Arial" pitchFamily="34" charset="0"/>
                        </a:rPr>
                        <a:t>TB detection</a:t>
                      </a:r>
                    </a:p>
                  </a:txBody>
                  <a:tcPr marL="9525" marR="9525" marT="9525" marB="0" anchor="b"/>
                </a:tc>
                <a:tc>
                  <a:txBody>
                    <a:bodyPr/>
                    <a:lstStyle/>
                    <a:p>
                      <a:pPr algn="ctr" fontAlgn="ctr"/>
                      <a:r>
                        <a:rPr lang="ru-RU" sz="2800" b="1" i="0" u="none" strike="noStrike" dirty="0">
                          <a:solidFill>
                            <a:srgbClr val="000000"/>
                          </a:solidFill>
                          <a:latin typeface="+mn-lt"/>
                          <a:cs typeface="Arial" pitchFamily="34" charset="0"/>
                        </a:rPr>
                        <a:t>61.6</a:t>
                      </a:r>
                    </a:p>
                  </a:txBody>
                  <a:tcPr marL="9525" marR="9525" marT="9525" marB="0" anchor="ctr"/>
                </a:tc>
                <a:tc>
                  <a:txBody>
                    <a:bodyPr/>
                    <a:lstStyle/>
                    <a:p>
                      <a:pPr algn="ctr" fontAlgn="ctr"/>
                      <a:r>
                        <a:rPr lang="ru-RU" sz="2800" b="1" i="0" u="none" strike="noStrike" dirty="0">
                          <a:solidFill>
                            <a:srgbClr val="000000"/>
                          </a:solidFill>
                          <a:latin typeface="+mn-lt"/>
                          <a:cs typeface="Arial" pitchFamily="34" charset="0"/>
                        </a:rPr>
                        <a:t>163.2</a:t>
                      </a:r>
                    </a:p>
                  </a:txBody>
                  <a:tcPr marL="9525" marR="9525" marT="9525" marB="0" anchor="ctr"/>
                </a:tc>
                <a:extLst>
                  <a:ext uri="{0D108BD9-81ED-4DB2-BD59-A6C34878D82A}">
                    <a16:rowId xmlns:a16="http://schemas.microsoft.com/office/drawing/2014/main" val="10001"/>
                  </a:ext>
                </a:extLst>
              </a:tr>
              <a:tr h="360539">
                <a:tc>
                  <a:txBody>
                    <a:bodyPr/>
                    <a:lstStyle/>
                    <a:p>
                      <a:pPr algn="l" fontAlgn="b"/>
                      <a:r>
                        <a:rPr lang="en-US" sz="2800" b="1" i="0" u="none" strike="noStrike" dirty="0">
                          <a:solidFill>
                            <a:srgbClr val="000000"/>
                          </a:solidFill>
                          <a:latin typeface="+mn-lt"/>
                          <a:cs typeface="Arial" pitchFamily="34" charset="0"/>
                        </a:rPr>
                        <a:t>HIV detection</a:t>
                      </a:r>
                    </a:p>
                  </a:txBody>
                  <a:tcPr marL="9525" marR="9525" marT="9525" marB="0" anchor="b"/>
                </a:tc>
                <a:tc>
                  <a:txBody>
                    <a:bodyPr/>
                    <a:lstStyle/>
                    <a:p>
                      <a:pPr algn="ctr" fontAlgn="b"/>
                      <a:r>
                        <a:rPr lang="ru-RU" sz="2800" b="1" i="0" u="none" strike="noStrike" dirty="0">
                          <a:solidFill>
                            <a:srgbClr val="000000"/>
                          </a:solidFill>
                          <a:latin typeface="+mn-lt"/>
                          <a:cs typeface="Arial" pitchFamily="34" charset="0"/>
                        </a:rPr>
                        <a:t>315.1</a:t>
                      </a:r>
                    </a:p>
                  </a:txBody>
                  <a:tcPr marL="9525" marR="9525" marT="9525" marB="0" anchor="b"/>
                </a:tc>
                <a:tc>
                  <a:txBody>
                    <a:bodyPr/>
                    <a:lstStyle/>
                    <a:p>
                      <a:pPr algn="ctr" fontAlgn="b"/>
                      <a:r>
                        <a:rPr lang="ru-RU" sz="2800" b="1" i="0" u="none" strike="noStrike" dirty="0">
                          <a:solidFill>
                            <a:srgbClr val="000000"/>
                          </a:solidFill>
                          <a:latin typeface="+mn-lt"/>
                          <a:cs typeface="Arial" pitchFamily="34" charset="0"/>
                        </a:rPr>
                        <a:t>107.5</a:t>
                      </a:r>
                    </a:p>
                  </a:txBody>
                  <a:tcPr marL="9525" marR="9525" marT="9525" marB="0" anchor="b"/>
                </a:tc>
                <a:extLst>
                  <a:ext uri="{0D108BD9-81ED-4DB2-BD59-A6C34878D82A}">
                    <a16:rowId xmlns:a16="http://schemas.microsoft.com/office/drawing/2014/main" val="10002"/>
                  </a:ext>
                </a:extLst>
              </a:tr>
            </a:tbl>
          </a:graphicData>
        </a:graphic>
      </p:graphicFrame>
      <p:sp>
        <p:nvSpPr>
          <p:cNvPr id="7" name="Title 1"/>
          <p:cNvSpPr txBox="1">
            <a:spLocks/>
          </p:cNvSpPr>
          <p:nvPr/>
        </p:nvSpPr>
        <p:spPr>
          <a:xfrm>
            <a:off x="1227908" y="4049485"/>
            <a:ext cx="9379131" cy="2573383"/>
          </a:xfrm>
          <a:prstGeom prst="rect">
            <a:avLst/>
          </a:prstGeom>
        </p:spPr>
        <p:txBody>
          <a:bodyPr vert="horz" lIns="91440" tIns="45720" rIns="91440" bIns="45720" rtlCol="0" anchor="ctr">
            <a:normAutofit fontScale="32500" lnSpcReduction="20000"/>
          </a:bodyPr>
          <a:lstStyle/>
          <a:p>
            <a:pPr marL="685800" indent="-685800" defTabSz="457200">
              <a:lnSpc>
                <a:spcPct val="120000"/>
              </a:lnSpc>
              <a:spcBef>
                <a:spcPct val="0"/>
              </a:spcBef>
              <a:buFont typeface="Arial" panose="020B0604020202020204" pitchFamily="34" charset="0"/>
              <a:buChar char="•"/>
            </a:pPr>
            <a:r>
              <a:rPr lang="en-US" sz="7400" b="1" dirty="0">
                <a:solidFill>
                  <a:schemeClr val="tx2"/>
                </a:solidFill>
                <a:cs typeface="Arial" pitchFamily="34" charset="0"/>
              </a:rPr>
              <a:t>Detection of new TB cases </a:t>
            </a:r>
            <a:r>
              <a:rPr lang="en-US" sz="7400" dirty="0">
                <a:solidFill>
                  <a:schemeClr val="tx2"/>
                </a:solidFill>
                <a:cs typeface="Arial" pitchFamily="34" charset="0"/>
              </a:rPr>
              <a:t>among migrants is </a:t>
            </a:r>
            <a:r>
              <a:rPr lang="en-US" sz="7400" b="1" dirty="0">
                <a:solidFill>
                  <a:schemeClr val="tx2"/>
                </a:solidFill>
                <a:cs typeface="Arial" pitchFamily="34" charset="0"/>
              </a:rPr>
              <a:t>2.65 times higher </a:t>
            </a:r>
            <a:r>
              <a:rPr lang="en-US" sz="7400" dirty="0">
                <a:solidFill>
                  <a:schemeClr val="tx2"/>
                </a:solidFill>
                <a:cs typeface="Arial" pitchFamily="34" charset="0"/>
              </a:rPr>
              <a:t>than among the native population of the Russian Federation</a:t>
            </a:r>
          </a:p>
          <a:p>
            <a:pPr defTabSz="457200">
              <a:lnSpc>
                <a:spcPct val="120000"/>
              </a:lnSpc>
              <a:spcBef>
                <a:spcPct val="0"/>
              </a:spcBef>
            </a:pPr>
            <a:endParaRPr lang="en-US" sz="7400" dirty="0">
              <a:solidFill>
                <a:schemeClr val="tx2"/>
              </a:solidFill>
              <a:cs typeface="Arial" pitchFamily="34" charset="0"/>
            </a:endParaRPr>
          </a:p>
          <a:p>
            <a:pPr marL="685800" indent="-685800" defTabSz="457200">
              <a:lnSpc>
                <a:spcPct val="120000"/>
              </a:lnSpc>
              <a:spcBef>
                <a:spcPct val="0"/>
              </a:spcBef>
              <a:buFont typeface="Arial" panose="020B0604020202020204" pitchFamily="34" charset="0"/>
              <a:buChar char="•"/>
            </a:pPr>
            <a:r>
              <a:rPr lang="en-US" sz="7400" b="1" dirty="0">
                <a:solidFill>
                  <a:schemeClr val="tx2"/>
                </a:solidFill>
                <a:cs typeface="Arial" pitchFamily="34" charset="0"/>
              </a:rPr>
              <a:t>Detection of HIV </a:t>
            </a:r>
            <a:r>
              <a:rPr lang="en-US" sz="7400" dirty="0">
                <a:solidFill>
                  <a:schemeClr val="tx2"/>
                </a:solidFill>
                <a:cs typeface="Arial" pitchFamily="34" charset="0"/>
              </a:rPr>
              <a:t>among migrants is </a:t>
            </a:r>
            <a:r>
              <a:rPr lang="en-US" sz="7400" b="1" dirty="0">
                <a:solidFill>
                  <a:schemeClr val="tx2"/>
                </a:solidFill>
                <a:cs typeface="Arial" pitchFamily="34" charset="0"/>
              </a:rPr>
              <a:t>2.9 times less </a:t>
            </a:r>
            <a:r>
              <a:rPr lang="en-US" sz="7400" dirty="0">
                <a:solidFill>
                  <a:schemeClr val="tx2"/>
                </a:solidFill>
                <a:cs typeface="Arial" pitchFamily="34" charset="0"/>
              </a:rPr>
              <a:t>than among the native population of the Russian Federation</a:t>
            </a:r>
          </a:p>
          <a:p>
            <a:pPr defTabSz="457200">
              <a:lnSpc>
                <a:spcPct val="120000"/>
              </a:lnSpc>
              <a:spcBef>
                <a:spcPct val="0"/>
              </a:spcBef>
            </a:pPr>
            <a:endParaRPr lang="en-US" sz="5000" dirty="0">
              <a:solidFill>
                <a:schemeClr val="tx2"/>
              </a:solidFill>
              <a:latin typeface="Arial" pitchFamily="34" charset="0"/>
              <a:cs typeface="Arial" pitchFamily="34" charset="0"/>
            </a:endParaRPr>
          </a:p>
          <a:p>
            <a:pPr defTabSz="457200">
              <a:lnSpc>
                <a:spcPct val="120000"/>
              </a:lnSpc>
              <a:spcBef>
                <a:spcPct val="0"/>
              </a:spcBef>
            </a:pPr>
            <a:r>
              <a:rPr lang="en-US" sz="3100" dirty="0">
                <a:ea typeface="+mj-ea"/>
                <a:cs typeface="Arial" pitchFamily="34" charset="0"/>
              </a:rPr>
              <a:t>Source: </a:t>
            </a:r>
            <a:r>
              <a:rPr lang="en-US" sz="3100" u="sng" dirty="0">
                <a:cs typeface="Arial" pitchFamily="34" charset="0"/>
                <a:hlinkClick r:id="rId2"/>
              </a:rPr>
              <a:t>http://www.mednet.ru/images/stories/files/CMT/migranty.pdf</a:t>
            </a:r>
            <a:endParaRPr lang="en-US" sz="3100" dirty="0">
              <a:solidFill>
                <a:schemeClr val="tx2"/>
              </a:solidFill>
              <a:ea typeface="+mj-ea"/>
              <a:cs typeface="Arial" pitchFamily="34" charset="0"/>
            </a:endParaRPr>
          </a:p>
          <a:p>
            <a:pPr defTabSz="457200">
              <a:spcBef>
                <a:spcPct val="0"/>
              </a:spcBef>
            </a:pPr>
            <a:endParaRPr lang="ru-RU" sz="3100" dirty="0">
              <a:ea typeface="+mj-ea"/>
              <a:cs typeface="Arial" pitchFamily="34" charset="0"/>
            </a:endParaRPr>
          </a:p>
        </p:txBody>
      </p:sp>
    </p:spTree>
    <p:extLst>
      <p:ext uri="{BB962C8B-B14F-4D97-AF65-F5344CB8AC3E}">
        <p14:creationId xmlns:p14="http://schemas.microsoft.com/office/powerpoint/2010/main" val="276775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123407" y="470262"/>
            <a:ext cx="9705702" cy="329837"/>
          </a:xfrm>
        </p:spPr>
        <p:txBody>
          <a:bodyPr>
            <a:noAutofit/>
          </a:bodyPr>
          <a:lstStyle/>
          <a:p>
            <a:pPr algn="ctr">
              <a:defRPr/>
            </a:pPr>
            <a:r>
              <a:rPr lang="en-US" sz="4000" b="1" dirty="0">
                <a:solidFill>
                  <a:schemeClr val="tx2"/>
                </a:solidFill>
                <a:cs typeface="Arial" pitchFamily="34" charset="0"/>
              </a:rPr>
              <a:t>HIV and </a:t>
            </a:r>
            <a:r>
              <a:rPr lang="ru-RU" sz="4000" b="1" dirty="0">
                <a:solidFill>
                  <a:schemeClr val="tx2"/>
                </a:solidFill>
                <a:cs typeface="Arial" pitchFamily="34" charset="0"/>
              </a:rPr>
              <a:t>Т</a:t>
            </a:r>
            <a:r>
              <a:rPr lang="en-US" sz="4000" b="1" dirty="0">
                <a:solidFill>
                  <a:schemeClr val="tx2"/>
                </a:solidFill>
                <a:cs typeface="Arial" pitchFamily="34" charset="0"/>
              </a:rPr>
              <a:t>B</a:t>
            </a:r>
            <a:r>
              <a:rPr lang="ru-RU" sz="4000" b="1" dirty="0">
                <a:solidFill>
                  <a:schemeClr val="tx2"/>
                </a:solidFill>
                <a:cs typeface="Arial" pitchFamily="34" charset="0"/>
              </a:rPr>
              <a:t> </a:t>
            </a:r>
            <a:r>
              <a:rPr lang="en-US" sz="4000" b="1" dirty="0">
                <a:solidFill>
                  <a:schemeClr val="tx2"/>
                </a:solidFill>
                <a:cs typeface="Arial" pitchFamily="34" charset="0"/>
              </a:rPr>
              <a:t>among migrants in the Russian Federation</a:t>
            </a:r>
            <a:endParaRPr lang="ru-RU" sz="4000" i="1" dirty="0">
              <a:solidFill>
                <a:schemeClr val="tx2"/>
              </a:solidFill>
              <a:cs typeface="Arial" pitchFamily="34" charset="0"/>
            </a:endParaRPr>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933338096"/>
              </p:ext>
            </p:extLst>
          </p:nvPr>
        </p:nvGraphicFramePr>
        <p:xfrm>
          <a:off x="595086" y="2381250"/>
          <a:ext cx="4775199" cy="3264809"/>
        </p:xfrm>
        <a:graphic>
          <a:graphicData uri="http://schemas.openxmlformats.org/drawingml/2006/table">
            <a:tbl>
              <a:tblPr firstRow="1" bandRow="1">
                <a:effectLst>
                  <a:outerShdw blurRad="50800" dist="38100" dir="2700000" algn="tl" rotWithShape="0">
                    <a:srgbClr val="0070C0">
                      <a:alpha val="40000"/>
                    </a:srgbClr>
                  </a:outerShdw>
                </a:effectLst>
                <a:tableStyleId>{5C22544A-7EE6-4342-B048-85BDC9FD1C3A}</a:tableStyleId>
              </a:tblPr>
              <a:tblGrid>
                <a:gridCol w="2417539">
                  <a:extLst>
                    <a:ext uri="{9D8B030D-6E8A-4147-A177-3AD203B41FA5}">
                      <a16:colId xmlns:a16="http://schemas.microsoft.com/office/drawing/2014/main" val="20000"/>
                    </a:ext>
                  </a:extLst>
                </a:gridCol>
                <a:gridCol w="2357660">
                  <a:extLst>
                    <a:ext uri="{9D8B030D-6E8A-4147-A177-3AD203B41FA5}">
                      <a16:colId xmlns:a16="http://schemas.microsoft.com/office/drawing/2014/main" val="20001"/>
                    </a:ext>
                  </a:extLst>
                </a:gridCol>
              </a:tblGrid>
              <a:tr h="1023936">
                <a:tc>
                  <a:txBody>
                    <a:bodyPr/>
                    <a:lstStyle/>
                    <a:p>
                      <a:pPr algn="l" rtl="0" fontAlgn="b"/>
                      <a:r>
                        <a:rPr lang="en-US" sz="2000" b="1" i="0" u="none" strike="noStrike" dirty="0">
                          <a:solidFill>
                            <a:srgbClr val="000000"/>
                          </a:solidFill>
                          <a:effectLst/>
                          <a:latin typeface="+mn-lt"/>
                        </a:rPr>
                        <a:t>Migration in the Russian Federation</a:t>
                      </a:r>
                      <a:endParaRPr lang="ru-RU" sz="2000" b="1" i="0" u="none" strike="noStrike" dirty="0">
                        <a:solidFill>
                          <a:srgbClr val="000000"/>
                        </a:solidFill>
                        <a:effectLst/>
                        <a:latin typeface="+mn-lt"/>
                      </a:endParaRPr>
                    </a:p>
                  </a:txBody>
                  <a:tcPr marL="7620" marR="7620" marT="7620" marB="0" anchor="ctr">
                    <a:solidFill>
                      <a:srgbClr val="CCECFF"/>
                    </a:solidFill>
                  </a:tcPr>
                </a:tc>
                <a:tc>
                  <a:txBody>
                    <a:bodyPr/>
                    <a:lstStyle/>
                    <a:p>
                      <a:pPr algn="r" rtl="0" fontAlgn="b"/>
                      <a:r>
                        <a:rPr lang="en-US" sz="2000" b="1" i="0" u="none" strike="noStrike" dirty="0">
                          <a:solidFill>
                            <a:srgbClr val="000000"/>
                          </a:solidFill>
                          <a:effectLst/>
                          <a:latin typeface="+mn-lt"/>
                        </a:rPr>
                        <a:t>10-15 million annually</a:t>
                      </a:r>
                      <a:endParaRPr lang="ru-RU" sz="2000" b="1" i="0" u="none" strike="noStrike" dirty="0">
                        <a:solidFill>
                          <a:srgbClr val="000000"/>
                        </a:solidFill>
                        <a:effectLst/>
                        <a:latin typeface="+mn-lt"/>
                      </a:endParaRPr>
                    </a:p>
                  </a:txBody>
                  <a:tcPr marL="7620" marR="7620" marT="7620" marB="0" anchor="ctr">
                    <a:solidFill>
                      <a:srgbClr val="CCECFF"/>
                    </a:solidFill>
                  </a:tcPr>
                </a:tc>
                <a:extLst>
                  <a:ext uri="{0D108BD9-81ED-4DB2-BD59-A6C34878D82A}">
                    <a16:rowId xmlns:a16="http://schemas.microsoft.com/office/drawing/2014/main" val="10001"/>
                  </a:ext>
                </a:extLst>
              </a:tr>
              <a:tr h="1409167">
                <a:tc>
                  <a:txBody>
                    <a:bodyPr/>
                    <a:lstStyle/>
                    <a:p>
                      <a:pPr algn="l" rtl="0" fontAlgn="b"/>
                      <a:r>
                        <a:rPr lang="en-US" sz="2000" b="1" i="0" u="none" strike="noStrike" dirty="0">
                          <a:solidFill>
                            <a:srgbClr val="000000"/>
                          </a:solidFill>
                          <a:effectLst/>
                          <a:latin typeface="+mn-lt"/>
                        </a:rPr>
                        <a:t>Covered by health assessment  </a:t>
                      </a:r>
                      <a:r>
                        <a:rPr lang="en-US" sz="2000" b="1" i="1" u="none" strike="noStrike" dirty="0">
                          <a:solidFill>
                            <a:srgbClr val="000000"/>
                          </a:solidFill>
                          <a:effectLst/>
                          <a:latin typeface="+mn-lt"/>
                        </a:rPr>
                        <a:t>in the period </a:t>
                      </a:r>
                      <a:r>
                        <a:rPr lang="ru-RU" sz="2000" b="1" i="1" dirty="0">
                          <a:solidFill>
                            <a:schemeClr val="tx1"/>
                          </a:solidFill>
                          <a:latin typeface="+mn-lt"/>
                          <a:ea typeface="Times New Roman"/>
                          <a:cs typeface="Arial" pitchFamily="34" charset="0"/>
                        </a:rPr>
                        <a:t>2007 – 8 </a:t>
                      </a:r>
                      <a:r>
                        <a:rPr lang="en-US" sz="2000" b="1" i="1" dirty="0">
                          <a:solidFill>
                            <a:schemeClr val="tx1"/>
                          </a:solidFill>
                          <a:latin typeface="+mn-lt"/>
                          <a:ea typeface="Times New Roman"/>
                          <a:cs typeface="Arial" pitchFamily="34" charset="0"/>
                        </a:rPr>
                        <a:t>months</a:t>
                      </a:r>
                      <a:r>
                        <a:rPr lang="ru-RU" sz="2000" b="1" i="1" dirty="0">
                          <a:solidFill>
                            <a:schemeClr val="tx1"/>
                          </a:solidFill>
                          <a:latin typeface="+mn-lt"/>
                          <a:ea typeface="Times New Roman"/>
                          <a:cs typeface="Arial" pitchFamily="34" charset="0"/>
                        </a:rPr>
                        <a:t> 2015 </a:t>
                      </a:r>
                      <a:endParaRPr lang="ru-RU" sz="2000" b="1" i="1" u="none" strike="noStrike" dirty="0">
                        <a:solidFill>
                          <a:schemeClr val="tx1"/>
                        </a:solidFill>
                        <a:effectLst/>
                        <a:latin typeface="+mn-lt"/>
                        <a:cs typeface="Arial" pitchFamily="34" charset="0"/>
                      </a:endParaRPr>
                    </a:p>
                  </a:txBody>
                  <a:tcPr marL="7620" marR="7620" marT="7620" marB="0" anchor="ctr">
                    <a:solidFill>
                      <a:srgbClr val="CCECFF"/>
                    </a:solidFill>
                  </a:tcPr>
                </a:tc>
                <a:tc>
                  <a:txBody>
                    <a:bodyPr/>
                    <a:lstStyle/>
                    <a:p>
                      <a:pPr algn="r" rtl="0" fontAlgn="b"/>
                      <a:r>
                        <a:rPr lang="en-US" sz="2000" b="1" i="0" u="none" strike="noStrike" dirty="0">
                          <a:solidFill>
                            <a:srgbClr val="000000"/>
                          </a:solidFill>
                          <a:effectLst/>
                          <a:latin typeface="+mn-lt"/>
                        </a:rPr>
                        <a:t>1-1.8 million annually,</a:t>
                      </a:r>
                      <a:r>
                        <a:rPr lang="en-US" sz="2000" b="1" i="0" u="none" strike="noStrike" baseline="0" dirty="0">
                          <a:solidFill>
                            <a:srgbClr val="000000"/>
                          </a:solidFill>
                          <a:effectLst/>
                          <a:latin typeface="+mn-lt"/>
                        </a:rPr>
                        <a:t> </a:t>
                      </a:r>
                    </a:p>
                    <a:p>
                      <a:pPr algn="r" rtl="0" fontAlgn="b"/>
                      <a:r>
                        <a:rPr lang="en-US" sz="2000" b="1" i="0" u="none" strike="noStrike" baseline="0" dirty="0">
                          <a:solidFill>
                            <a:srgbClr val="000000"/>
                          </a:solidFill>
                          <a:effectLst/>
                          <a:latin typeface="+mn-lt"/>
                        </a:rPr>
                        <a:t>11 million in total  </a:t>
                      </a:r>
                      <a:endParaRPr lang="ru-RU" sz="2000" b="1" i="0" u="none" strike="noStrike" dirty="0">
                        <a:solidFill>
                          <a:srgbClr val="000000"/>
                        </a:solidFill>
                        <a:effectLst/>
                        <a:latin typeface="+mn-lt"/>
                      </a:endParaRPr>
                    </a:p>
                  </a:txBody>
                  <a:tcPr marL="7620" marR="7620" marT="7620" marB="0" anchor="ctr">
                    <a:solidFill>
                      <a:srgbClr val="CCECFF"/>
                    </a:solidFill>
                  </a:tcPr>
                </a:tc>
                <a:extLst>
                  <a:ext uri="{0D108BD9-81ED-4DB2-BD59-A6C34878D82A}">
                    <a16:rowId xmlns:a16="http://schemas.microsoft.com/office/drawing/2014/main" val="10002"/>
                  </a:ext>
                </a:extLst>
              </a:tr>
              <a:tr h="831706">
                <a:tc>
                  <a:txBody>
                    <a:bodyPr/>
                    <a:lstStyle/>
                    <a:p>
                      <a:pPr algn="l" rtl="0" fontAlgn="b"/>
                      <a:r>
                        <a:rPr lang="en-US" sz="2000" b="1" dirty="0">
                          <a:solidFill>
                            <a:schemeClr val="tx1"/>
                          </a:solidFill>
                          <a:latin typeface="+mn-lt"/>
                          <a:ea typeface="Times New Roman"/>
                          <a:cs typeface="Arial" pitchFamily="34" charset="0"/>
                        </a:rPr>
                        <a:t>Detected with infectious diseases</a:t>
                      </a:r>
                      <a:r>
                        <a:rPr lang="ru-RU" sz="2000" b="1" dirty="0">
                          <a:solidFill>
                            <a:schemeClr val="tx1"/>
                          </a:solidFill>
                          <a:latin typeface="+mn-lt"/>
                          <a:ea typeface="Times New Roman"/>
                          <a:cs typeface="Arial" pitchFamily="34" charset="0"/>
                        </a:rPr>
                        <a:t> </a:t>
                      </a:r>
                      <a:endParaRPr lang="ru-RU" sz="2000" b="1" i="0" u="none" strike="noStrike" dirty="0">
                        <a:solidFill>
                          <a:srgbClr val="000000"/>
                        </a:solidFill>
                        <a:effectLst/>
                        <a:latin typeface="+mn-lt"/>
                      </a:endParaRPr>
                    </a:p>
                  </a:txBody>
                  <a:tcPr marL="7620" marR="7620" marT="7620" marB="0" anchor="ctr">
                    <a:solidFill>
                      <a:srgbClr val="CCECFF"/>
                    </a:solidFill>
                  </a:tcPr>
                </a:tc>
                <a:tc>
                  <a:txBody>
                    <a:bodyPr/>
                    <a:lstStyle/>
                    <a:p>
                      <a:pPr algn="r" rtl="0" fontAlgn="b"/>
                      <a:r>
                        <a:rPr lang="ru-RU" sz="2000" b="1" dirty="0">
                          <a:solidFill>
                            <a:schemeClr val="tx1"/>
                          </a:solidFill>
                          <a:latin typeface="+mn-lt"/>
                          <a:ea typeface="Times New Roman"/>
                          <a:cs typeface="Arial" pitchFamily="34" charset="0"/>
                        </a:rPr>
                        <a:t>69</a:t>
                      </a:r>
                      <a:r>
                        <a:rPr lang="en-US" sz="2000" b="1" dirty="0">
                          <a:solidFill>
                            <a:schemeClr val="tx1"/>
                          </a:solidFill>
                          <a:latin typeface="+mn-lt"/>
                          <a:ea typeface="Times New Roman"/>
                          <a:cs typeface="Arial" pitchFamily="34" charset="0"/>
                        </a:rPr>
                        <a:t>.</a:t>
                      </a:r>
                      <a:r>
                        <a:rPr lang="ru-RU" sz="2000" b="1" dirty="0">
                          <a:solidFill>
                            <a:schemeClr val="tx1"/>
                          </a:solidFill>
                          <a:latin typeface="+mn-lt"/>
                          <a:ea typeface="Times New Roman"/>
                          <a:cs typeface="Arial" pitchFamily="34" charset="0"/>
                        </a:rPr>
                        <a:t>951</a:t>
                      </a:r>
                      <a:endParaRPr lang="ru-RU" sz="2000" b="1" i="0" u="none" strike="noStrike" dirty="0">
                        <a:solidFill>
                          <a:schemeClr val="tx1"/>
                        </a:solidFill>
                        <a:effectLst/>
                        <a:latin typeface="+mn-lt"/>
                        <a:cs typeface="Arial" pitchFamily="34" charset="0"/>
                      </a:endParaRPr>
                    </a:p>
                  </a:txBody>
                  <a:tcPr marL="7620" marR="7620" marT="7620" marB="0" anchor="ctr">
                    <a:solidFill>
                      <a:srgbClr val="CCEC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3720663" y="1129010"/>
            <a:ext cx="5286375" cy="923330"/>
          </a:xfrm>
          <a:prstGeom prst="rect">
            <a:avLst/>
          </a:prstGeom>
          <a:noFill/>
        </p:spPr>
        <p:txBody>
          <a:bodyPr wrap="square" rtlCol="0">
            <a:spAutoFit/>
          </a:bodyPr>
          <a:lstStyle/>
          <a:p>
            <a:pPr algn="ctr"/>
            <a:r>
              <a:rPr lang="en-US" dirty="0">
                <a:solidFill>
                  <a:prstClr val="black"/>
                </a:solidFill>
                <a:ea typeface="+mj-ea"/>
                <a:cs typeface="+mj-cs"/>
              </a:rPr>
              <a:t>Data of the</a:t>
            </a:r>
            <a:r>
              <a:rPr lang="ru-RU" dirty="0">
                <a:solidFill>
                  <a:prstClr val="black"/>
                </a:solidFill>
                <a:ea typeface="+mj-ea"/>
                <a:cs typeface="+mj-cs"/>
              </a:rPr>
              <a:t> Federal monitoring service </a:t>
            </a:r>
            <a:br>
              <a:rPr lang="en-US" dirty="0">
                <a:solidFill>
                  <a:prstClr val="black"/>
                </a:solidFill>
                <a:ea typeface="+mj-ea"/>
                <a:cs typeface="+mj-cs"/>
              </a:rPr>
            </a:br>
            <a:r>
              <a:rPr lang="ru-RU" dirty="0">
                <a:solidFill>
                  <a:prstClr val="black"/>
                </a:solidFill>
                <a:ea typeface="+mj-ea"/>
                <a:cs typeface="+mj-cs"/>
              </a:rPr>
              <a:t>on consumers rights and well-being protection</a:t>
            </a:r>
            <a:r>
              <a:rPr lang="en-US" i="1" dirty="0">
                <a:solidFill>
                  <a:srgbClr val="1F497D"/>
                </a:solidFill>
                <a:latin typeface="Arial" pitchFamily="34" charset="0"/>
                <a:ea typeface="+mj-ea"/>
                <a:cs typeface="Arial" pitchFamily="34" charset="0"/>
              </a:rPr>
              <a:t> (</a:t>
            </a:r>
            <a:r>
              <a:rPr lang="en-US" i="1" dirty="0" err="1">
                <a:solidFill>
                  <a:srgbClr val="1F497D"/>
                </a:solidFill>
                <a:latin typeface="Arial" pitchFamily="34" charset="0"/>
                <a:ea typeface="+mj-ea"/>
                <a:cs typeface="Arial" pitchFamily="34" charset="0"/>
              </a:rPr>
              <a:t>Rospotrebnadzor</a:t>
            </a:r>
            <a:r>
              <a:rPr lang="en-US" i="1" dirty="0">
                <a:solidFill>
                  <a:srgbClr val="1F497D"/>
                </a:solidFill>
                <a:latin typeface="Arial" pitchFamily="34" charset="0"/>
                <a:ea typeface="+mj-ea"/>
                <a:cs typeface="Arial" pitchFamily="34" charset="0"/>
              </a:rPr>
              <a:t>) </a:t>
            </a:r>
            <a:endParaRPr lang="de-AT" dirty="0"/>
          </a:p>
        </p:txBody>
      </p:sp>
      <p:graphicFrame>
        <p:nvGraphicFramePr>
          <p:cNvPr id="7" name="Диаграмма 7"/>
          <p:cNvGraphicFramePr/>
          <p:nvPr>
            <p:extLst>
              <p:ext uri="{D42A27DB-BD31-4B8C-83A1-F6EECF244321}">
                <p14:modId xmlns:p14="http://schemas.microsoft.com/office/powerpoint/2010/main" val="959035619"/>
              </p:ext>
            </p:extLst>
          </p:nvPr>
        </p:nvGraphicFramePr>
        <p:xfrm>
          <a:off x="6241143" y="2278744"/>
          <a:ext cx="5007428" cy="3367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18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6"/>
          <p:cNvSpPr>
            <a:spLocks noGrp="1"/>
          </p:cNvSpPr>
          <p:nvPr>
            <p:ph type="title"/>
          </p:nvPr>
        </p:nvSpPr>
        <p:spPr>
          <a:xfrm>
            <a:off x="1165123" y="1"/>
            <a:ext cx="9045677" cy="1177159"/>
          </a:xfrm>
        </p:spPr>
        <p:txBody>
          <a:bodyPr>
            <a:noAutofit/>
          </a:bodyPr>
          <a:lstStyle/>
          <a:p>
            <a:pPr algn="ctr">
              <a:defRPr/>
            </a:pPr>
            <a:r>
              <a:rPr lang="en-US" sz="4000" b="1" dirty="0">
                <a:solidFill>
                  <a:schemeClr val="tx2"/>
                </a:solidFill>
                <a:cs typeface="Arial" pitchFamily="34" charset="0"/>
              </a:rPr>
              <a:t>Undesirable stay of migrants in the Russian Federation </a:t>
            </a:r>
            <a:r>
              <a:rPr lang="de-AT" sz="4000" b="1" dirty="0">
                <a:solidFill>
                  <a:schemeClr val="tx2"/>
                </a:solidFill>
                <a:cs typeface="Arial" pitchFamily="34" charset="0"/>
              </a:rPr>
              <a:t>due to infectious diseases</a:t>
            </a:r>
            <a:endParaRPr lang="ru-RU" sz="4000" b="1" dirty="0">
              <a:solidFill>
                <a:schemeClr val="tx2"/>
              </a:solidFill>
              <a:cs typeface="Arial" pitchFamily="34" charset="0"/>
            </a:endParaRPr>
          </a:p>
        </p:txBody>
      </p:sp>
      <p:graphicFrame>
        <p:nvGraphicFramePr>
          <p:cNvPr id="9" name="Chart 1"/>
          <p:cNvGraphicFramePr>
            <a:graphicFrameLocks noGrp="1"/>
          </p:cNvGraphicFramePr>
          <p:nvPr>
            <p:ph sz="half" idx="1"/>
            <p:extLst>
              <p:ext uri="{D42A27DB-BD31-4B8C-83A1-F6EECF244321}">
                <p14:modId xmlns:p14="http://schemas.microsoft.com/office/powerpoint/2010/main" val="602548162"/>
              </p:ext>
            </p:extLst>
          </p:nvPr>
        </p:nvGraphicFramePr>
        <p:xfrm>
          <a:off x="2452915" y="1538513"/>
          <a:ext cx="5471886" cy="478733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sz="half" idx="2"/>
          </p:nvPr>
        </p:nvSpPr>
        <p:spPr>
          <a:xfrm>
            <a:off x="8650514" y="1756230"/>
            <a:ext cx="3018972" cy="3643084"/>
          </a:xfrm>
        </p:spPr>
        <p:txBody>
          <a:bodyPr>
            <a:noAutofit/>
          </a:bodyPr>
          <a:lstStyle/>
          <a:p>
            <a:pPr marL="0" indent="0">
              <a:lnSpc>
                <a:spcPct val="120000"/>
              </a:lnSpc>
              <a:buNone/>
            </a:pPr>
            <a:r>
              <a:rPr lang="en-US" sz="2000" dirty="0">
                <a:solidFill>
                  <a:srgbClr val="C00000"/>
                </a:solidFill>
                <a:latin typeface="+mn-lt"/>
                <a:cs typeface="Arial" pitchFamily="34" charset="0"/>
              </a:rPr>
              <a:t>Approximately </a:t>
            </a:r>
            <a:r>
              <a:rPr lang="en-US" sz="2000" b="1" dirty="0">
                <a:solidFill>
                  <a:srgbClr val="C00000"/>
                </a:solidFill>
                <a:latin typeface="+mn-lt"/>
                <a:cs typeface="Arial" pitchFamily="34" charset="0"/>
              </a:rPr>
              <a:t>70 per cent </a:t>
            </a:r>
            <a:r>
              <a:rPr lang="en-US" sz="2000" dirty="0">
                <a:solidFill>
                  <a:srgbClr val="C00000"/>
                </a:solidFill>
                <a:latin typeface="+mn-lt"/>
                <a:cs typeface="Arial" pitchFamily="34" charset="0"/>
              </a:rPr>
              <a:t>of </a:t>
            </a:r>
            <a:r>
              <a:rPr lang="en-US" sz="2000" b="1" dirty="0">
                <a:solidFill>
                  <a:srgbClr val="C00000"/>
                </a:solidFill>
                <a:latin typeface="+mn-lt"/>
                <a:cs typeface="Arial" pitchFamily="34" charset="0"/>
              </a:rPr>
              <a:t>notifications </a:t>
            </a:r>
            <a:r>
              <a:rPr lang="en-US" sz="2000" dirty="0">
                <a:solidFill>
                  <a:srgbClr val="C00000"/>
                </a:solidFill>
                <a:latin typeface="+mn-lt"/>
                <a:cs typeface="Arial" pitchFamily="34" charset="0"/>
              </a:rPr>
              <a:t>mailed to migrants were </a:t>
            </a:r>
            <a:r>
              <a:rPr lang="en-US" sz="2000" b="1" dirty="0">
                <a:solidFill>
                  <a:srgbClr val="C00000"/>
                </a:solidFill>
                <a:latin typeface="+mn-lt"/>
                <a:cs typeface="Arial" pitchFamily="34" charset="0"/>
              </a:rPr>
              <a:t>returned </a:t>
            </a:r>
            <a:r>
              <a:rPr lang="en-US" sz="2000" dirty="0">
                <a:solidFill>
                  <a:srgbClr val="C00000"/>
                </a:solidFill>
                <a:latin typeface="+mn-lt"/>
                <a:cs typeface="Arial" pitchFamily="34" charset="0"/>
              </a:rPr>
              <a:t>to </a:t>
            </a:r>
            <a:r>
              <a:rPr lang="en-US" sz="2000" i="1" dirty="0" err="1">
                <a:solidFill>
                  <a:srgbClr val="C00000"/>
                </a:solidFill>
                <a:latin typeface="+mn-lt"/>
                <a:cs typeface="Arial" pitchFamily="34" charset="0"/>
              </a:rPr>
              <a:t>Rospotrebnadzor</a:t>
            </a:r>
            <a:r>
              <a:rPr lang="en-US" sz="2000" i="1" dirty="0">
                <a:solidFill>
                  <a:srgbClr val="C00000"/>
                </a:solidFill>
                <a:latin typeface="+mn-lt"/>
                <a:cs typeface="Arial" pitchFamily="34" charset="0"/>
              </a:rPr>
              <a:t> </a:t>
            </a:r>
            <a:r>
              <a:rPr lang="en-US" sz="2000" dirty="0">
                <a:solidFill>
                  <a:srgbClr val="C00000"/>
                </a:solidFill>
                <a:latin typeface="+mn-lt"/>
                <a:cs typeface="Arial" pitchFamily="34" charset="0"/>
              </a:rPr>
              <a:t>due to the unavailability of addressee</a:t>
            </a:r>
          </a:p>
          <a:p>
            <a:pPr marL="0" indent="0">
              <a:lnSpc>
                <a:spcPct val="120000"/>
              </a:lnSpc>
              <a:buNone/>
            </a:pPr>
            <a:r>
              <a:rPr lang="en-US" sz="2000" dirty="0">
                <a:solidFill>
                  <a:srgbClr val="C00000"/>
                </a:solidFill>
                <a:latin typeface="+mn-lt"/>
                <a:cs typeface="Arial" pitchFamily="34" charset="0"/>
              </a:rPr>
              <a:t>-&gt; these 70% did not receive treatment for their disease</a:t>
            </a:r>
          </a:p>
        </p:txBody>
      </p:sp>
      <p:sp>
        <p:nvSpPr>
          <p:cNvPr id="10" name="Text Placeholder 4"/>
          <p:cNvSpPr txBox="1">
            <a:spLocks/>
          </p:cNvSpPr>
          <p:nvPr/>
        </p:nvSpPr>
        <p:spPr>
          <a:xfrm>
            <a:off x="420915" y="6120950"/>
            <a:ext cx="10624456" cy="737050"/>
          </a:xfrm>
          <a:prstGeom prst="rect">
            <a:avLst/>
          </a:prstGeom>
        </p:spPr>
        <p:txBody>
          <a:bodyPr vert="horz" lIns="91440" tIns="45720" rIns="91440" bIns="45720" rtlCol="0">
            <a:normAutofit/>
          </a:bodyPr>
          <a:lstStyle/>
          <a:p>
            <a:pPr>
              <a:lnSpc>
                <a:spcPct val="90000"/>
              </a:lnSpc>
              <a:spcBef>
                <a:spcPts val="1000"/>
              </a:spcBef>
              <a:defRPr/>
            </a:pPr>
            <a:r>
              <a:rPr lang="en-US" sz="1000" dirty="0"/>
              <a:t>Source:</a:t>
            </a:r>
            <a:r>
              <a:rPr lang="ru-RU" sz="1000" dirty="0"/>
              <a:t> </a:t>
            </a:r>
            <a:r>
              <a:rPr lang="ru-RU" sz="1000" dirty="0" err="1"/>
              <a:t>Federal</a:t>
            </a:r>
            <a:r>
              <a:rPr lang="ru-RU" sz="1000" dirty="0"/>
              <a:t> Service on </a:t>
            </a:r>
            <a:r>
              <a:rPr lang="ru-RU" sz="1000" dirty="0" err="1"/>
              <a:t>Monitoring</a:t>
            </a:r>
            <a:r>
              <a:rPr lang="ru-RU" sz="1000" dirty="0"/>
              <a:t> of </a:t>
            </a:r>
            <a:r>
              <a:rPr lang="ru-RU" sz="1000" dirty="0" err="1"/>
              <a:t>Consumers</a:t>
            </a:r>
            <a:r>
              <a:rPr lang="ru-RU" sz="1000" dirty="0"/>
              <a:t> </a:t>
            </a:r>
            <a:r>
              <a:rPr lang="ru-RU" sz="1000" dirty="0" err="1"/>
              <a:t>Rights</a:t>
            </a:r>
            <a:r>
              <a:rPr lang="ru-RU" sz="1000" dirty="0"/>
              <a:t> and </a:t>
            </a:r>
            <a:r>
              <a:rPr lang="ru-RU" sz="1000" dirty="0" err="1"/>
              <a:t>Wellbeing</a:t>
            </a:r>
            <a:r>
              <a:rPr lang="en-US" sz="1000" dirty="0"/>
              <a:t> (</a:t>
            </a:r>
            <a:r>
              <a:rPr lang="en-US" sz="1000" dirty="0" err="1"/>
              <a:t>Rospotrebnadzor</a:t>
            </a:r>
            <a:r>
              <a:rPr lang="en-US" sz="1000" dirty="0"/>
              <a:t>),</a:t>
            </a:r>
            <a:r>
              <a:rPr lang="ru-RU" sz="1000" dirty="0"/>
              <a:t>«</a:t>
            </a:r>
            <a:r>
              <a:rPr lang="ru-RU" sz="1000" dirty="0" err="1"/>
              <a:t>Cross-border</a:t>
            </a:r>
            <a:r>
              <a:rPr lang="ru-RU" sz="1000" dirty="0"/>
              <a:t> </a:t>
            </a:r>
            <a:r>
              <a:rPr lang="ru-RU" sz="1000" dirty="0" err="1"/>
              <a:t>control</a:t>
            </a:r>
            <a:r>
              <a:rPr lang="ru-RU" sz="1000" dirty="0"/>
              <a:t> and </a:t>
            </a:r>
            <a:r>
              <a:rPr lang="ru-RU" sz="1000" dirty="0" err="1"/>
              <a:t>treatment</a:t>
            </a:r>
            <a:r>
              <a:rPr lang="ru-RU" sz="1000" dirty="0"/>
              <a:t> of TB </a:t>
            </a:r>
            <a:r>
              <a:rPr lang="ru-RU" sz="1000" dirty="0" err="1"/>
              <a:t>among</a:t>
            </a:r>
            <a:r>
              <a:rPr lang="ru-RU" sz="1000" dirty="0"/>
              <a:t> </a:t>
            </a:r>
            <a:r>
              <a:rPr lang="ru-RU" sz="1000" dirty="0" err="1"/>
              <a:t>labor</a:t>
            </a:r>
            <a:r>
              <a:rPr lang="ru-RU" sz="1000" dirty="0"/>
              <a:t> </a:t>
            </a:r>
            <a:r>
              <a:rPr lang="ru-RU" sz="1000" dirty="0" err="1"/>
              <a:t>migrant</a:t>
            </a:r>
            <a:r>
              <a:rPr lang="ru-RU" sz="1000" dirty="0"/>
              <a:t> </a:t>
            </a:r>
            <a:r>
              <a:rPr lang="ru-RU" sz="1000" dirty="0" err="1"/>
              <a:t>workers</a:t>
            </a:r>
            <a:r>
              <a:rPr lang="ru-RU" sz="1000" dirty="0"/>
              <a:t> and </a:t>
            </a:r>
            <a:r>
              <a:rPr lang="ru-RU" sz="1000" dirty="0" err="1"/>
              <a:t>members</a:t>
            </a:r>
            <a:r>
              <a:rPr lang="ru-RU" sz="1000" dirty="0"/>
              <a:t> of </a:t>
            </a:r>
            <a:r>
              <a:rPr lang="ru-RU" sz="1000" dirty="0" err="1"/>
              <a:t>their</a:t>
            </a:r>
            <a:r>
              <a:rPr lang="ru-RU" sz="1000" dirty="0"/>
              <a:t> </a:t>
            </a:r>
            <a:r>
              <a:rPr lang="ru-RU" sz="1000" dirty="0" err="1"/>
              <a:t>families</a:t>
            </a:r>
            <a:r>
              <a:rPr lang="ru-RU" sz="1000" dirty="0"/>
              <a:t> </a:t>
            </a:r>
            <a:r>
              <a:rPr lang="ru-RU" sz="1000" dirty="0" err="1"/>
              <a:t>from</a:t>
            </a:r>
            <a:r>
              <a:rPr lang="ru-RU" sz="1000" dirty="0"/>
              <a:t> Central </a:t>
            </a:r>
            <a:r>
              <a:rPr lang="ru-RU" sz="1000" dirty="0" err="1"/>
              <a:t>Asian</a:t>
            </a:r>
            <a:r>
              <a:rPr lang="ru-RU" sz="1000" dirty="0"/>
              <a:t> </a:t>
            </a:r>
            <a:r>
              <a:rPr lang="ru-RU" sz="1000" dirty="0" err="1"/>
              <a:t>countries</a:t>
            </a:r>
            <a:r>
              <a:rPr lang="ru-RU" sz="1000" dirty="0"/>
              <a:t> </a:t>
            </a:r>
            <a:r>
              <a:rPr lang="ru-RU" sz="1000" dirty="0" err="1"/>
              <a:t>in</a:t>
            </a:r>
            <a:r>
              <a:rPr lang="ru-RU" sz="1000" dirty="0"/>
              <a:t> </a:t>
            </a:r>
            <a:r>
              <a:rPr lang="ru-RU" sz="1000" dirty="0" err="1"/>
              <a:t>Russian</a:t>
            </a:r>
            <a:r>
              <a:rPr lang="ru-RU" sz="1000" dirty="0"/>
              <a:t> </a:t>
            </a:r>
            <a:r>
              <a:rPr lang="ru-RU" sz="1000" dirty="0" err="1"/>
              <a:t>Federation</a:t>
            </a:r>
            <a:r>
              <a:rPr lang="ru-RU" sz="1000" dirty="0"/>
              <a:t>», </a:t>
            </a:r>
            <a:r>
              <a:rPr lang="ru-RU" sz="1000" dirty="0" err="1"/>
              <a:t>presentation</a:t>
            </a:r>
            <a:r>
              <a:rPr lang="ru-RU" sz="1000" dirty="0"/>
              <a:t> </a:t>
            </a:r>
            <a:r>
              <a:rPr lang="ru-RU" sz="1000" dirty="0" err="1"/>
              <a:t>conducted</a:t>
            </a:r>
            <a:r>
              <a:rPr lang="ru-RU" sz="1000" dirty="0"/>
              <a:t>  </a:t>
            </a:r>
            <a:r>
              <a:rPr lang="ru-RU" sz="1000" dirty="0" err="1"/>
              <a:t>during</a:t>
            </a:r>
            <a:r>
              <a:rPr lang="ru-RU" sz="1000" dirty="0"/>
              <a:t> </a:t>
            </a:r>
            <a:r>
              <a:rPr lang="ru-RU" sz="1000" dirty="0" err="1"/>
              <a:t>regional</a:t>
            </a:r>
            <a:r>
              <a:rPr lang="ru-RU" sz="1000" dirty="0"/>
              <a:t> </a:t>
            </a:r>
            <a:r>
              <a:rPr lang="ru-RU" sz="1000" dirty="0" err="1"/>
              <a:t>working</a:t>
            </a:r>
            <a:r>
              <a:rPr lang="ru-RU" sz="1000" dirty="0"/>
              <a:t> </a:t>
            </a:r>
            <a:r>
              <a:rPr lang="ru-RU" sz="1000" dirty="0" err="1"/>
              <a:t>meeting</a:t>
            </a:r>
            <a:r>
              <a:rPr lang="ru-RU" sz="1000" dirty="0"/>
              <a:t> on </a:t>
            </a:r>
            <a:r>
              <a:rPr lang="ru-RU" sz="1000" dirty="0" err="1"/>
              <a:t>cross-border</a:t>
            </a:r>
            <a:r>
              <a:rPr lang="ru-RU" sz="1000" dirty="0"/>
              <a:t> </a:t>
            </a:r>
            <a:r>
              <a:rPr lang="ru-RU" sz="1000" dirty="0" err="1"/>
              <a:t>control</a:t>
            </a:r>
            <a:r>
              <a:rPr lang="ru-RU" sz="1000" dirty="0"/>
              <a:t>, </a:t>
            </a:r>
            <a:r>
              <a:rPr lang="ru-RU" sz="1000" dirty="0" err="1"/>
              <a:t>prevention</a:t>
            </a:r>
            <a:r>
              <a:rPr lang="ru-RU" sz="1000" dirty="0"/>
              <a:t> and </a:t>
            </a:r>
            <a:r>
              <a:rPr lang="ru-RU" sz="1000" dirty="0" err="1"/>
              <a:t>treatment</a:t>
            </a:r>
            <a:r>
              <a:rPr lang="ru-RU" sz="1000" dirty="0"/>
              <a:t> of TB </a:t>
            </a:r>
            <a:r>
              <a:rPr lang="ru-RU" sz="1000" dirty="0" err="1"/>
              <a:t>among</a:t>
            </a:r>
            <a:r>
              <a:rPr lang="ru-RU" sz="1000" dirty="0"/>
              <a:t> </a:t>
            </a:r>
            <a:r>
              <a:rPr lang="ru-RU" sz="1000" dirty="0" err="1"/>
              <a:t>migrant</a:t>
            </a:r>
            <a:r>
              <a:rPr lang="ru-RU" sz="1000" dirty="0"/>
              <a:t> </a:t>
            </a:r>
            <a:r>
              <a:rPr lang="ru-RU" sz="1000" dirty="0" err="1"/>
              <a:t>workers</a:t>
            </a:r>
            <a:r>
              <a:rPr lang="ru-RU" sz="1000" dirty="0"/>
              <a:t> and </a:t>
            </a:r>
            <a:r>
              <a:rPr lang="ru-RU" sz="1000" dirty="0" err="1"/>
              <a:t>members</a:t>
            </a:r>
            <a:r>
              <a:rPr lang="ru-RU" sz="1000" dirty="0"/>
              <a:t> of </a:t>
            </a:r>
            <a:r>
              <a:rPr lang="ru-RU" sz="1000" dirty="0" err="1"/>
              <a:t>their</a:t>
            </a:r>
            <a:r>
              <a:rPr lang="ru-RU" sz="1000" dirty="0"/>
              <a:t> </a:t>
            </a:r>
            <a:r>
              <a:rPr lang="ru-RU" sz="1000" dirty="0" err="1"/>
              <a:t>families</a:t>
            </a:r>
            <a:r>
              <a:rPr lang="ru-RU" sz="1000" dirty="0"/>
              <a:t> </a:t>
            </a:r>
            <a:r>
              <a:rPr lang="ru-RU" sz="1000" dirty="0" err="1"/>
              <a:t>from</a:t>
            </a:r>
            <a:r>
              <a:rPr lang="ru-RU" sz="1000" dirty="0"/>
              <a:t> Central </a:t>
            </a:r>
            <a:r>
              <a:rPr lang="ru-RU" sz="1000" dirty="0" err="1"/>
              <a:t>Asia</a:t>
            </a:r>
            <a:r>
              <a:rPr lang="ru-RU" sz="1000" dirty="0"/>
              <a:t>, Dushanbe, 29-30 </a:t>
            </a:r>
            <a:r>
              <a:rPr lang="ru-RU" sz="1000" dirty="0" err="1"/>
              <a:t>September</a:t>
            </a:r>
            <a:r>
              <a:rPr lang="ru-RU" sz="1000" dirty="0"/>
              <a:t> 2015.</a:t>
            </a:r>
          </a:p>
        </p:txBody>
      </p:sp>
      <p:sp>
        <p:nvSpPr>
          <p:cNvPr id="2" name="Rectangle 1">
            <a:extLst>
              <a:ext uri="{FF2B5EF4-FFF2-40B4-BE49-F238E27FC236}">
                <a16:creationId xmlns:a16="http://schemas.microsoft.com/office/drawing/2014/main" id="{C24CBF6A-BC8C-465F-B8B6-9FBE6BE19E8B}"/>
              </a:ext>
            </a:extLst>
          </p:cNvPr>
          <p:cNvSpPr/>
          <p:nvPr/>
        </p:nvSpPr>
        <p:spPr>
          <a:xfrm>
            <a:off x="420915" y="1756229"/>
            <a:ext cx="2032000" cy="3785652"/>
          </a:xfrm>
          <a:prstGeom prst="rect">
            <a:avLst/>
          </a:prstGeom>
        </p:spPr>
        <p:txBody>
          <a:bodyPr wrap="square">
            <a:spAutoFit/>
          </a:bodyPr>
          <a:lstStyle/>
          <a:p>
            <a:r>
              <a:rPr lang="en-US" sz="2000" dirty="0">
                <a:solidFill>
                  <a:schemeClr val="tx2"/>
                </a:solidFill>
                <a:cs typeface="Arial" pitchFamily="34" charset="0"/>
              </a:rPr>
              <a:t>Reasons of decisions on undesirable stay of migrants from different countries in the Russian Federation as a result of health assessments in </a:t>
            </a:r>
            <a:r>
              <a:rPr lang="ru-RU" sz="2000" dirty="0">
                <a:solidFill>
                  <a:schemeClr val="tx2"/>
                </a:solidFill>
                <a:cs typeface="Arial" pitchFamily="34" charset="0"/>
              </a:rPr>
              <a:t>2011-201</a:t>
            </a:r>
            <a:r>
              <a:rPr lang="en-US" sz="2000" dirty="0">
                <a:solidFill>
                  <a:schemeClr val="tx2"/>
                </a:solidFill>
                <a:cs typeface="Arial" pitchFamily="34" charset="0"/>
              </a:rPr>
              <a:t>5 </a:t>
            </a:r>
            <a:br>
              <a:rPr lang="en-US" sz="2000" dirty="0">
                <a:solidFill>
                  <a:schemeClr val="tx2"/>
                </a:solidFill>
                <a:cs typeface="Arial" pitchFamily="34" charset="0"/>
              </a:rPr>
            </a:br>
            <a:r>
              <a:rPr lang="en-US" sz="2000" dirty="0">
                <a:solidFill>
                  <a:schemeClr val="tx2"/>
                </a:solidFill>
                <a:cs typeface="Arial" pitchFamily="34" charset="0"/>
              </a:rPr>
              <a:t>(n = 13,594) </a:t>
            </a:r>
            <a:endParaRPr lang="de-AT" sz="2000" dirty="0"/>
          </a:p>
        </p:txBody>
      </p:sp>
    </p:spTree>
    <p:extLst>
      <p:ext uri="{BB962C8B-B14F-4D97-AF65-F5344CB8AC3E}">
        <p14:creationId xmlns:p14="http://schemas.microsoft.com/office/powerpoint/2010/main" val="206063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750" y="277528"/>
            <a:ext cx="8407522" cy="579401"/>
          </a:xfrm>
        </p:spPr>
        <p:txBody>
          <a:bodyPr>
            <a:noAutofit/>
          </a:bodyPr>
          <a:lstStyle/>
          <a:p>
            <a:pPr algn="ctr"/>
            <a:r>
              <a:rPr lang="en-US" sz="4000" b="1" dirty="0">
                <a:solidFill>
                  <a:schemeClr val="tx2"/>
                </a:solidFill>
                <a:cs typeface="Arial" pitchFamily="34" charset="0"/>
              </a:rPr>
              <a:t>Health vulnerabilities of Tajik migrants </a:t>
            </a:r>
            <a:endParaRPr lang="ru-RU" sz="4000" b="1" dirty="0">
              <a:solidFill>
                <a:schemeClr val="tx2"/>
              </a:solidFill>
              <a:cs typeface="Arial" pitchFamily="34" charset="0"/>
            </a:endParaRPr>
          </a:p>
        </p:txBody>
      </p:sp>
      <p:sp>
        <p:nvSpPr>
          <p:cNvPr id="5" name="Text Placeholder 4"/>
          <p:cNvSpPr>
            <a:spLocks noGrp="1"/>
          </p:cNvSpPr>
          <p:nvPr>
            <p:ph type="body" idx="1"/>
          </p:nvPr>
        </p:nvSpPr>
        <p:spPr>
          <a:xfrm>
            <a:off x="725714" y="900473"/>
            <a:ext cx="7184572" cy="768671"/>
          </a:xfrm>
        </p:spPr>
        <p:txBody>
          <a:bodyPr>
            <a:normAutofit/>
          </a:bodyPr>
          <a:lstStyle/>
          <a:p>
            <a:r>
              <a:rPr lang="en-US" dirty="0">
                <a:solidFill>
                  <a:srgbClr val="C00000"/>
                </a:solidFill>
              </a:rPr>
              <a:t>Various factors lead to vulnerability of migrant workers:</a:t>
            </a:r>
            <a:endParaRPr lang="ru-RU" dirty="0">
              <a:solidFill>
                <a:srgbClr val="C00000"/>
              </a:solidFill>
            </a:endParaRPr>
          </a:p>
        </p:txBody>
      </p:sp>
      <p:sp>
        <p:nvSpPr>
          <p:cNvPr id="3" name="Content Placeholder 2"/>
          <p:cNvSpPr>
            <a:spLocks noGrp="1"/>
          </p:cNvSpPr>
          <p:nvPr>
            <p:ph sz="half" idx="2"/>
          </p:nvPr>
        </p:nvSpPr>
        <p:spPr>
          <a:xfrm>
            <a:off x="290286" y="1756231"/>
            <a:ext cx="7910285" cy="4934855"/>
          </a:xfrm>
        </p:spPr>
        <p:txBody>
          <a:bodyPr>
            <a:noAutofit/>
          </a:bodyPr>
          <a:lstStyle/>
          <a:p>
            <a:pPr>
              <a:lnSpc>
                <a:spcPct val="120000"/>
              </a:lnSpc>
              <a:spcBef>
                <a:spcPts val="600"/>
              </a:spcBef>
            </a:pPr>
            <a:r>
              <a:rPr lang="en-US" sz="2000" b="1" dirty="0">
                <a:latin typeface="+mn-lt"/>
                <a:cs typeface="Arial" pitchFamily="34" charset="0"/>
              </a:rPr>
              <a:t>Undocumented status </a:t>
            </a:r>
            <a:r>
              <a:rPr lang="en-US" sz="2000" dirty="0">
                <a:latin typeface="+mn-lt"/>
                <a:cs typeface="Arial" pitchFamily="34" charset="0"/>
              </a:rPr>
              <a:t>abroad, poor living and working conditions (1, 2)</a:t>
            </a:r>
          </a:p>
          <a:p>
            <a:pPr>
              <a:lnSpc>
                <a:spcPct val="120000"/>
              </a:lnSpc>
              <a:spcBef>
                <a:spcPts val="600"/>
              </a:spcBef>
            </a:pPr>
            <a:r>
              <a:rPr lang="en-US" sz="2000" b="1" dirty="0">
                <a:latin typeface="+mn-lt"/>
                <a:cs typeface="Arial" pitchFamily="34" charset="0"/>
              </a:rPr>
              <a:t>Sexual risk behavior </a:t>
            </a:r>
            <a:r>
              <a:rPr lang="en-US" sz="2000" dirty="0">
                <a:latin typeface="+mn-lt"/>
                <a:cs typeface="Arial" pitchFamily="34" charset="0"/>
              </a:rPr>
              <a:t>associated with higher indirect trauma exposure (3)</a:t>
            </a:r>
          </a:p>
          <a:p>
            <a:pPr>
              <a:lnSpc>
                <a:spcPct val="120000"/>
              </a:lnSpc>
              <a:spcBef>
                <a:spcPts val="600"/>
              </a:spcBef>
            </a:pPr>
            <a:r>
              <a:rPr lang="en-US" sz="2000" b="1" dirty="0">
                <a:latin typeface="+mn-lt"/>
                <a:cs typeface="Arial" pitchFamily="34" charset="0"/>
              </a:rPr>
              <a:t>High cost and fear of deportation </a:t>
            </a:r>
            <a:r>
              <a:rPr lang="en-US" sz="2000" dirty="0">
                <a:latin typeface="+mn-lt"/>
                <a:cs typeface="Arial" pitchFamily="34" charset="0"/>
              </a:rPr>
              <a:t>as main barriers to access health care in the countries of destination (2, 7)</a:t>
            </a:r>
          </a:p>
          <a:p>
            <a:pPr>
              <a:lnSpc>
                <a:spcPct val="120000"/>
              </a:lnSpc>
              <a:spcBef>
                <a:spcPts val="600"/>
              </a:spcBef>
            </a:pPr>
            <a:r>
              <a:rPr lang="en-US" sz="2000" b="1" dirty="0">
                <a:latin typeface="+mn-lt"/>
                <a:cs typeface="Arial" pitchFamily="34" charset="0"/>
              </a:rPr>
              <a:t>Stigma and discrimination </a:t>
            </a:r>
            <a:r>
              <a:rPr lang="en-US" sz="2000" dirty="0">
                <a:latin typeface="+mn-lt"/>
                <a:cs typeface="Arial" pitchFamily="34" charset="0"/>
              </a:rPr>
              <a:t>towards people with HIV and TB (7, 8)</a:t>
            </a:r>
          </a:p>
          <a:p>
            <a:pPr>
              <a:lnSpc>
                <a:spcPct val="120000"/>
              </a:lnSpc>
              <a:spcBef>
                <a:spcPts val="600"/>
              </a:spcBef>
            </a:pPr>
            <a:r>
              <a:rPr lang="en-US" sz="2000" b="1" dirty="0">
                <a:latin typeface="+mn-lt"/>
                <a:cs typeface="Arial" pitchFamily="34" charset="0"/>
              </a:rPr>
              <a:t>Language barrier </a:t>
            </a:r>
            <a:r>
              <a:rPr lang="en-US" sz="2000" dirty="0">
                <a:latin typeface="+mn-lt"/>
                <a:cs typeface="Arial" pitchFamily="34" charset="0"/>
              </a:rPr>
              <a:t>among migrants (7)</a:t>
            </a:r>
          </a:p>
          <a:p>
            <a:pPr>
              <a:lnSpc>
                <a:spcPct val="120000"/>
              </a:lnSpc>
              <a:spcBef>
                <a:spcPts val="600"/>
              </a:spcBef>
            </a:pPr>
            <a:r>
              <a:rPr lang="en-US" sz="2000" b="1" dirty="0">
                <a:latin typeface="+mn-lt"/>
                <a:cs typeface="Arial" pitchFamily="34" charset="0"/>
              </a:rPr>
              <a:t>Gender aspect</a:t>
            </a:r>
            <a:r>
              <a:rPr lang="en-US" sz="2000" dirty="0">
                <a:latin typeface="+mn-lt"/>
                <a:cs typeface="Arial" pitchFamily="34" charset="0"/>
              </a:rPr>
              <a:t>: male migrants are less likely to contact doctors, they approach them only in life-threatening situations at end stages of disease progression. Since migrant workers are the main “breadwinners” of their families, they have poor health-seeking behaviors due to fear of retrenchment, despite disease progression (3, 4)</a:t>
            </a:r>
            <a:endParaRPr lang="ru-RU" sz="2000" dirty="0">
              <a:latin typeface="+mn-lt"/>
              <a:cs typeface="Arial" pitchFamily="34" charset="0"/>
            </a:endParaRPr>
          </a:p>
        </p:txBody>
      </p:sp>
      <p:sp>
        <p:nvSpPr>
          <p:cNvPr id="6" name="Text Placeholder 5"/>
          <p:cNvSpPr>
            <a:spLocks noGrp="1"/>
          </p:cNvSpPr>
          <p:nvPr>
            <p:ph type="body" sz="quarter" idx="3"/>
          </p:nvPr>
        </p:nvSpPr>
        <p:spPr>
          <a:xfrm>
            <a:off x="8534400" y="972457"/>
            <a:ext cx="2542903" cy="435430"/>
          </a:xfrm>
        </p:spPr>
        <p:txBody>
          <a:bodyPr/>
          <a:lstStyle/>
          <a:p>
            <a:r>
              <a:rPr lang="en-US" dirty="0">
                <a:solidFill>
                  <a:srgbClr val="C00000"/>
                </a:solidFill>
              </a:rPr>
              <a:t>Sources:</a:t>
            </a:r>
            <a:endParaRPr lang="ru-RU" dirty="0">
              <a:solidFill>
                <a:srgbClr val="C00000"/>
              </a:solidFill>
            </a:endParaRPr>
          </a:p>
        </p:txBody>
      </p:sp>
      <p:sp>
        <p:nvSpPr>
          <p:cNvPr id="7" name="Content Placeholder 6"/>
          <p:cNvSpPr>
            <a:spLocks noGrp="1"/>
          </p:cNvSpPr>
          <p:nvPr>
            <p:ph sz="quarter" idx="4"/>
          </p:nvPr>
        </p:nvSpPr>
        <p:spPr>
          <a:xfrm>
            <a:off x="8352969" y="1407887"/>
            <a:ext cx="3679374" cy="4864326"/>
          </a:xfrm>
        </p:spPr>
        <p:txBody>
          <a:bodyPr>
            <a:noAutofit/>
          </a:bodyPr>
          <a:lstStyle/>
          <a:p>
            <a:pPr>
              <a:buFont typeface="+mj-lt"/>
              <a:buAutoNum type="arabicPeriod"/>
            </a:pPr>
            <a:r>
              <a:rPr lang="en-US" sz="900" dirty="0">
                <a:latin typeface="+mn-lt"/>
                <a:cs typeface="Arial" pitchFamily="34" charset="0"/>
              </a:rPr>
              <a:t>V.A. </a:t>
            </a:r>
            <a:r>
              <a:rPr lang="en-US" sz="900" dirty="0" err="1">
                <a:latin typeface="+mn-lt"/>
                <a:cs typeface="Arial" pitchFamily="34" charset="0"/>
              </a:rPr>
              <a:t>Iontsev</a:t>
            </a:r>
            <a:r>
              <a:rPr lang="en-US" sz="900" dirty="0">
                <a:latin typeface="+mn-lt"/>
                <a:cs typeface="Arial" pitchFamily="34" charset="0"/>
              </a:rPr>
              <a:t>, </a:t>
            </a:r>
            <a:r>
              <a:rPr lang="en-US" sz="900" dirty="0" err="1">
                <a:latin typeface="+mn-lt"/>
                <a:cs typeface="Arial" pitchFamily="34" charset="0"/>
              </a:rPr>
              <a:t>I.V.Ivakhnyuk</a:t>
            </a:r>
            <a:r>
              <a:rPr lang="en-US" sz="900" dirty="0">
                <a:latin typeface="+mn-lt"/>
                <a:cs typeface="Arial" pitchFamily="34" charset="0"/>
              </a:rPr>
              <a:t>, “The Role of International Labour Migration for the Economic Development of Russia”, Analytical Report. CARIM-East RR 2012/28, 2012 . Robert Schuman Centre for Advanced Studies, San </a:t>
            </a:r>
            <a:r>
              <a:rPr lang="en-US" sz="900" dirty="0" err="1">
                <a:latin typeface="+mn-lt"/>
                <a:cs typeface="Arial" pitchFamily="34" charset="0"/>
              </a:rPr>
              <a:t>Domenico</a:t>
            </a:r>
            <a:r>
              <a:rPr lang="en-US" sz="900" dirty="0">
                <a:latin typeface="+mn-lt"/>
                <a:cs typeface="Arial" pitchFamily="34" charset="0"/>
              </a:rPr>
              <a:t> </a:t>
            </a:r>
            <a:r>
              <a:rPr lang="en-US" sz="900" dirty="0" err="1">
                <a:latin typeface="+mn-lt"/>
                <a:cs typeface="Arial" pitchFamily="34" charset="0"/>
              </a:rPr>
              <a:t>di</a:t>
            </a:r>
            <a:r>
              <a:rPr lang="en-US" sz="900" dirty="0">
                <a:latin typeface="+mn-lt"/>
                <a:cs typeface="Arial" pitchFamily="34" charset="0"/>
              </a:rPr>
              <a:t> Fiesole(FI):European University Institute.  Available from </a:t>
            </a:r>
            <a:r>
              <a:rPr lang="en-US" sz="900" dirty="0">
                <a:latin typeface="+mn-lt"/>
                <a:cs typeface="Arial" pitchFamily="34" charset="0"/>
                <a:hlinkClick r:id="rId2"/>
              </a:rPr>
              <a:t>http://www.carim-east.eu/media/CARIM-East_RR-2012-04.pdf</a:t>
            </a:r>
            <a:endParaRPr lang="en-US" sz="900" dirty="0">
              <a:latin typeface="+mn-lt"/>
              <a:cs typeface="Arial" pitchFamily="34" charset="0"/>
            </a:endParaRPr>
          </a:p>
          <a:p>
            <a:pPr>
              <a:buFont typeface="+mj-lt"/>
              <a:buAutoNum type="arabicPeriod"/>
            </a:pPr>
            <a:r>
              <a:rPr lang="en-US" sz="900" dirty="0" err="1">
                <a:latin typeface="+mn-lt"/>
                <a:cs typeface="Arial" pitchFamily="34" charset="0"/>
              </a:rPr>
              <a:t>C.Gilpin</a:t>
            </a:r>
            <a:r>
              <a:rPr lang="en-US" sz="900" dirty="0">
                <a:latin typeface="+mn-lt"/>
                <a:cs typeface="Arial" pitchFamily="34" charset="0"/>
              </a:rPr>
              <a:t>, P. </a:t>
            </a:r>
            <a:r>
              <a:rPr lang="en-US" sz="900" dirty="0" err="1">
                <a:latin typeface="+mn-lt"/>
                <a:cs typeface="Arial" pitchFamily="34" charset="0"/>
              </a:rPr>
              <a:t>Colombani</a:t>
            </a:r>
            <a:r>
              <a:rPr lang="en-US" sz="900" dirty="0">
                <a:latin typeface="+mn-lt"/>
                <a:cs typeface="Arial" pitchFamily="34" charset="0"/>
              </a:rPr>
              <a:t>, S, Hasanova, U. </a:t>
            </a:r>
            <a:r>
              <a:rPr lang="en-US" sz="900" dirty="0" err="1">
                <a:latin typeface="+mn-lt"/>
                <a:cs typeface="Arial" pitchFamily="34" charset="0"/>
              </a:rPr>
              <a:t>Sirodjiddinova</a:t>
            </a:r>
            <a:r>
              <a:rPr lang="en-US" sz="900" dirty="0">
                <a:latin typeface="+mn-lt"/>
                <a:cs typeface="Arial" pitchFamily="34" charset="0"/>
              </a:rPr>
              <a:t>, “Exploring TB-Related Knowledge, Attitude, Behavior, and Practice among Migrant Workers in Tajikistan”, Tuberculosis Research and Treatment, Volume 2011, Article ID 548617, doi:10.1155/2011/548617</a:t>
            </a:r>
          </a:p>
          <a:p>
            <a:pPr>
              <a:buFont typeface="+mj-lt"/>
              <a:buAutoNum type="arabicPeriod"/>
            </a:pPr>
            <a:r>
              <a:rPr lang="en-US" sz="900" dirty="0" err="1">
                <a:latin typeface="+mn-lt"/>
                <a:cs typeface="Arial" pitchFamily="34" charset="0"/>
              </a:rPr>
              <a:t>Weine</a:t>
            </a:r>
            <a:r>
              <a:rPr lang="en-US" sz="900" dirty="0">
                <a:latin typeface="+mn-lt"/>
                <a:cs typeface="Arial" pitchFamily="34" charset="0"/>
              </a:rPr>
              <a:t>, S., et al.</a:t>
            </a:r>
            <a:r>
              <a:rPr lang="en-US" sz="900" dirty="0">
                <a:latin typeface="+mn-lt"/>
              </a:rPr>
              <a:t> </a:t>
            </a:r>
            <a:r>
              <a:rPr lang="en-US" sz="900" dirty="0">
                <a:latin typeface="+mn-lt"/>
                <a:cs typeface="Arial" panose="020B0604020202020204" pitchFamily="34" charset="0"/>
              </a:rPr>
              <a:t>Trauma Exposure, PTSD, and HIV Sexual Risk behaviors among Labour Migrants from Tajikistan. </a:t>
            </a:r>
            <a:r>
              <a:rPr lang="en-US" sz="900" i="1" dirty="0">
                <a:latin typeface="+mn-lt"/>
                <a:cs typeface="Arial" panose="020B0604020202020204" pitchFamily="34" charset="0"/>
              </a:rPr>
              <a:t>AIDS behave.</a:t>
            </a:r>
            <a:r>
              <a:rPr lang="en-US" sz="900" dirty="0">
                <a:latin typeface="+mn-lt"/>
                <a:cs typeface="Arial" panose="020B0604020202020204" pitchFamily="34" charset="0"/>
              </a:rPr>
              <a:t>2012 August; 16 (6): 1659-1669. </a:t>
            </a:r>
            <a:r>
              <a:rPr lang="en-US" sz="900" dirty="0" err="1">
                <a:latin typeface="+mn-lt"/>
                <a:cs typeface="Arial" panose="020B0604020202020204" pitchFamily="34" charset="0"/>
              </a:rPr>
              <a:t>doi</a:t>
            </a:r>
            <a:r>
              <a:rPr lang="en-US" sz="900" dirty="0">
                <a:latin typeface="+mn-lt"/>
                <a:cs typeface="Arial" panose="020B0604020202020204" pitchFamily="34" charset="0"/>
              </a:rPr>
              <a:t>: 10.1007/s10461-011-0122-9</a:t>
            </a:r>
          </a:p>
          <a:p>
            <a:pPr>
              <a:buFont typeface="+mj-lt"/>
              <a:buAutoNum type="arabicPeriod"/>
            </a:pPr>
            <a:r>
              <a:rPr lang="en-US" sz="900" dirty="0" err="1">
                <a:latin typeface="+mn-lt"/>
                <a:cs typeface="Arial" panose="020B0604020202020204" pitchFamily="34" charset="0"/>
              </a:rPr>
              <a:t>L.Jing</a:t>
            </a:r>
            <a:r>
              <a:rPr lang="en-US" sz="900" dirty="0">
                <a:latin typeface="+mn-lt"/>
                <a:cs typeface="Arial" pitchFamily="34" charset="0"/>
              </a:rPr>
              <a:t>, </a:t>
            </a:r>
            <a:r>
              <a:rPr lang="en-US" sz="900" dirty="0" err="1">
                <a:latin typeface="+mn-lt"/>
                <a:cs typeface="Arial" pitchFamily="34" charset="0"/>
              </a:rPr>
              <a:t>S.Weine</a:t>
            </a:r>
            <a:r>
              <a:rPr lang="en-US" sz="900" dirty="0">
                <a:latin typeface="+mn-lt"/>
                <a:cs typeface="Arial" pitchFamily="34" charset="0"/>
              </a:rPr>
              <a:t>, M.Bahromov,A.,</a:t>
            </a:r>
            <a:r>
              <a:rPr lang="en-US" sz="900" dirty="0" err="1">
                <a:latin typeface="+mn-lt"/>
                <a:cs typeface="Arial" pitchFamily="34" charset="0"/>
              </a:rPr>
              <a:t>Golobof</a:t>
            </a:r>
            <a:r>
              <a:rPr lang="en-US" sz="900" dirty="0">
                <a:latin typeface="+mn-lt"/>
                <a:cs typeface="Arial" pitchFamily="34" charset="0"/>
              </a:rPr>
              <a:t>.,”Does </a:t>
            </a:r>
            <a:r>
              <a:rPr lang="en-US" sz="900" dirty="0" err="1">
                <a:latin typeface="+mn-lt"/>
                <a:cs typeface="Arial" pitchFamily="34" charset="0"/>
              </a:rPr>
              <a:t>Powerlessnes</a:t>
            </a:r>
            <a:r>
              <a:rPr lang="en-US" sz="900" dirty="0">
                <a:latin typeface="+mn-lt"/>
                <a:cs typeface="Arial" pitchFamily="34" charset="0"/>
              </a:rPr>
              <a:t> Explain Elevated HIV Risk Among Tajik Labour Migrants? En Ethnographic </a:t>
            </a:r>
            <a:r>
              <a:rPr lang="en-US" sz="900" dirty="0" err="1">
                <a:latin typeface="+mn-lt"/>
                <a:cs typeface="Arial" pitchFamily="34" charset="0"/>
              </a:rPr>
              <a:t>Study”,J.HIV</a:t>
            </a:r>
            <a:r>
              <a:rPr lang="en-US" sz="900" dirty="0">
                <a:latin typeface="+mn-lt"/>
                <a:cs typeface="Arial" pitchFamily="34" charset="0"/>
              </a:rPr>
              <a:t> AIDS Soc Serv. 2012;11(2):102-124</a:t>
            </a:r>
          </a:p>
          <a:p>
            <a:pPr>
              <a:buFont typeface="+mj-lt"/>
              <a:buAutoNum type="arabicPeriod"/>
            </a:pPr>
            <a:r>
              <a:rPr lang="en-US" sz="900" dirty="0">
                <a:latin typeface="+mn-lt"/>
                <a:cs typeface="Arial" pitchFamily="34" charset="0"/>
              </a:rPr>
              <a:t>R.Aye,K.Wyss,H.Abdualimova,S.</a:t>
            </a:r>
            <a:r>
              <a:rPr lang="en-US" sz="900" dirty="0" err="1">
                <a:latin typeface="+mn-lt"/>
                <a:cs typeface="Arial" pitchFamily="34" charset="0"/>
              </a:rPr>
              <a:t>Sadaliev</a:t>
            </a:r>
            <a:r>
              <a:rPr lang="en-US" sz="900" dirty="0">
                <a:latin typeface="+mn-lt"/>
                <a:cs typeface="Arial" pitchFamily="34" charset="0"/>
              </a:rPr>
              <a:t>,”Patient’s site of first access to health system influences length of delay for tuberculosis treatment in </a:t>
            </a:r>
            <a:r>
              <a:rPr lang="en-US" sz="900" dirty="0" err="1">
                <a:latin typeface="+mn-lt"/>
                <a:cs typeface="Arial" pitchFamily="34" charset="0"/>
              </a:rPr>
              <a:t>Tajikistan”.BMS</a:t>
            </a:r>
            <a:r>
              <a:rPr lang="en-US" sz="900" dirty="0">
                <a:latin typeface="+mn-lt"/>
                <a:cs typeface="Arial" pitchFamily="34" charset="0"/>
              </a:rPr>
              <a:t> Health services research 201010:10.</a:t>
            </a:r>
            <a:endParaRPr lang="de-AT" sz="900" dirty="0">
              <a:latin typeface="+mn-lt"/>
              <a:cs typeface="Arial" pitchFamily="34" charset="0"/>
            </a:endParaRPr>
          </a:p>
          <a:p>
            <a:pPr>
              <a:buFont typeface="+mj-lt"/>
              <a:buAutoNum type="arabicPeriod"/>
            </a:pPr>
            <a:r>
              <a:rPr lang="en-US" sz="900" dirty="0">
                <a:latin typeface="+mn-lt"/>
                <a:cs typeface="Arial" pitchFamily="34" charset="0"/>
              </a:rPr>
              <a:t>R. </a:t>
            </a:r>
            <a:r>
              <a:rPr lang="en-US" sz="900" dirty="0" err="1">
                <a:latin typeface="+mn-lt"/>
                <a:cs typeface="Arial" pitchFamily="34" charset="0"/>
              </a:rPr>
              <a:t>Ayé</a:t>
            </a:r>
            <a:r>
              <a:rPr lang="en-US" sz="900" dirty="0">
                <a:latin typeface="+mn-lt"/>
                <a:cs typeface="Arial" pitchFamily="34" charset="0"/>
              </a:rPr>
              <a:t>, K. Wyss, H. Abdualimova, and S. </a:t>
            </a:r>
            <a:r>
              <a:rPr lang="en-US" sz="900" dirty="0" err="1">
                <a:latin typeface="+mn-lt"/>
                <a:cs typeface="Arial" pitchFamily="34" charset="0"/>
              </a:rPr>
              <a:t>Saidaliev</a:t>
            </a:r>
            <a:r>
              <a:rPr lang="en-US" sz="900" dirty="0">
                <a:latin typeface="+mn-lt"/>
                <a:cs typeface="Arial" pitchFamily="34" charset="0"/>
              </a:rPr>
              <a:t>, "Factors determining household expenditure for tuberculosis and coping strategies in Tajikistan." </a:t>
            </a:r>
            <a:r>
              <a:rPr lang="en-US" sz="900" i="1" dirty="0">
                <a:latin typeface="+mn-lt"/>
                <a:cs typeface="Arial" pitchFamily="34" charset="0"/>
              </a:rPr>
              <a:t>Tropical Medicine &amp; International Health</a:t>
            </a:r>
            <a:r>
              <a:rPr lang="en-US" sz="900" dirty="0">
                <a:latin typeface="+mn-lt"/>
                <a:cs typeface="Arial" pitchFamily="34" charset="0"/>
              </a:rPr>
              <a:t> 16, no. 3 (2011): 307-313, p.310</a:t>
            </a:r>
          </a:p>
          <a:p>
            <a:pPr>
              <a:buFont typeface="+mj-lt"/>
              <a:buAutoNum type="arabicPeriod"/>
            </a:pPr>
            <a:r>
              <a:rPr lang="en-US" sz="900" dirty="0" err="1">
                <a:latin typeface="+mn-lt"/>
                <a:cs typeface="Arial" pitchFamily="34" charset="0"/>
              </a:rPr>
              <a:t>O.Demihova</a:t>
            </a:r>
            <a:r>
              <a:rPr lang="en-US" sz="900" dirty="0">
                <a:latin typeface="+mn-lt"/>
                <a:cs typeface="Arial" pitchFamily="34" charset="0"/>
              </a:rPr>
              <a:t>, O. </a:t>
            </a:r>
            <a:r>
              <a:rPr lang="en-US" sz="900" dirty="0" err="1">
                <a:latin typeface="+mn-lt"/>
                <a:cs typeface="Arial" pitchFamily="34" charset="0"/>
              </a:rPr>
              <a:t>Nechaeva</a:t>
            </a:r>
            <a:r>
              <a:rPr lang="en-US" sz="900" dirty="0">
                <a:latin typeface="+mn-lt"/>
                <a:cs typeface="Arial" pitchFamily="34" charset="0"/>
              </a:rPr>
              <a:t>, “Issues of the migrants’ access to early  detection, diagnostic, prevention and treatment of the tuberculosis and tuberculosis combined with HIV”, Analytical review. Available at </a:t>
            </a:r>
            <a:r>
              <a:rPr lang="en-US" sz="900" dirty="0">
                <a:latin typeface="+mn-lt"/>
                <a:cs typeface="Arial" pitchFamily="34" charset="0"/>
                <a:hlinkClick r:id="rId3"/>
              </a:rPr>
              <a:t>http://www.mednet.ru/images/stories/files/CMT/migranty.pdf</a:t>
            </a:r>
            <a:endParaRPr lang="en-US" sz="900" dirty="0">
              <a:latin typeface="+mn-lt"/>
              <a:cs typeface="Arial" pitchFamily="34" charset="0"/>
            </a:endParaRPr>
          </a:p>
          <a:p>
            <a:pPr>
              <a:buFont typeface="+mj-lt"/>
              <a:buAutoNum type="arabicPeriod"/>
            </a:pPr>
            <a:r>
              <a:rPr lang="ru-RU" sz="900" dirty="0">
                <a:latin typeface="+mn-lt"/>
                <a:cs typeface="Arial" panose="020B0604020202020204" pitchFamily="34" charset="0"/>
              </a:rPr>
              <a:t>E. King, K.Maksymenko, Y.Almodovar-Diaz,S.Johnson, “If she is a good woman…”and “to be a real man…:gender,risk and access to HIV services among key populations in Tajikistan”. Culture,Health&amp;Sexualality, 2015 , http://dx.doi.org/10.1080/13691058.2015.1089603</a:t>
            </a:r>
          </a:p>
        </p:txBody>
      </p:sp>
    </p:spTree>
    <p:extLst>
      <p:ext uri="{BB962C8B-B14F-4D97-AF65-F5344CB8AC3E}">
        <p14:creationId xmlns:p14="http://schemas.microsoft.com/office/powerpoint/2010/main" val="292005336"/>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C50F3E46AA9348818A496C8ED3934F" ma:contentTypeVersion="4" ma:contentTypeDescription="Create a new document." ma:contentTypeScope="" ma:versionID="ce546db836621971b5ff2e70308f459b">
  <xsd:schema xmlns:xsd="http://www.w3.org/2001/XMLSchema" xmlns:xs="http://www.w3.org/2001/XMLSchema" xmlns:p="http://schemas.microsoft.com/office/2006/metadata/properties" xmlns:ns2="cb65d321-00c9-499e-82f5-d77c4397f6e3" xmlns:ns3="d8ade204-0f6d-48f1-bbae-e267fdd38667" targetNamespace="http://schemas.microsoft.com/office/2006/metadata/properties" ma:root="true" ma:fieldsID="0fe1fb37c15f32d223533ea0d94d7231" ns2:_="" ns3:_="">
    <xsd:import namespace="cb65d321-00c9-499e-82f5-d77c4397f6e3"/>
    <xsd:import namespace="d8ade204-0f6d-48f1-bbae-e267fdd38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5d321-00c9-499e-82f5-d77c4397f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ade204-0f6d-48f1-bbae-e267fdd38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8ade204-0f6d-48f1-bbae-e267fdd38667">
      <UserInfo>
        <DisplayName>GRAVIANO Nicola</DisplayName>
        <AccountId>924</AccountId>
        <AccountType/>
      </UserInfo>
      <UserInfo>
        <DisplayName>GYULKHANDANYAN Yelena</DisplayName>
        <AccountId>1068</AccountId>
        <AccountType/>
      </UserInfo>
    </SharedWithUsers>
  </documentManagement>
</p:properties>
</file>

<file path=customXml/itemProps1.xml><?xml version="1.0" encoding="utf-8"?>
<ds:datastoreItem xmlns:ds="http://schemas.openxmlformats.org/officeDocument/2006/customXml" ds:itemID="{840BD46E-37A5-4A91-9FEA-36322C4B9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5d321-00c9-499e-82f5-d77c4397f6e3"/>
    <ds:schemaRef ds:uri="d8ade204-0f6d-48f1-bbae-e267fdd38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3.xml><?xml version="1.0" encoding="utf-8"?>
<ds:datastoreItem xmlns:ds="http://schemas.openxmlformats.org/officeDocument/2006/customXml" ds:itemID="{7911EBE6-C297-4100-9967-8B08CBD33559}">
  <ds:schemaRef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cb65d321-00c9-499e-82f5-d77c4397f6e3"/>
    <ds:schemaRef ds:uri="http://purl.org/dc/terms/"/>
    <ds:schemaRef ds:uri="http://schemas.microsoft.com/office/infopath/2007/PartnerControls"/>
    <ds:schemaRef ds:uri="d8ade204-0f6d-48f1-bbae-e267fdd386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70</TotalTime>
  <Words>2293</Words>
  <Application>Microsoft Macintosh PowerPoint</Application>
  <PresentationFormat>Breedbeeld</PresentationFormat>
  <Paragraphs>177</Paragraphs>
  <Slides>18</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MS PGothic</vt:lpstr>
      <vt:lpstr>MS PGothic</vt:lpstr>
      <vt:lpstr>Arial</vt:lpstr>
      <vt:lpstr>Calibri</vt:lpstr>
      <vt:lpstr>Calibri Light</vt:lpstr>
      <vt:lpstr>Times New Roman</vt:lpstr>
      <vt:lpstr>Verdana</vt:lpstr>
      <vt:lpstr>Thème Office</vt:lpstr>
      <vt:lpstr>Tajik migrants and access to HIV and TB services  IOM‘s experience in addressing migrants‘ health needs</vt:lpstr>
      <vt:lpstr>Content</vt:lpstr>
      <vt:lpstr>PowerPoint-presentatie</vt:lpstr>
      <vt:lpstr>PowerPoint-presentatie</vt:lpstr>
      <vt:lpstr>HIV among returned Tajik migrant workers (2)</vt:lpstr>
      <vt:lpstr>ТB and HIV among migrants in the Russian Federation (2013)</vt:lpstr>
      <vt:lpstr>HIV and ТB among migrants in the Russian Federation</vt:lpstr>
      <vt:lpstr>Undesirable stay of migrants in the Russian Federation due to infectious diseases</vt:lpstr>
      <vt:lpstr>Health vulnerabilities of Tajik migrants </vt:lpstr>
      <vt:lpstr>HIV –related knowledge, attitude and practice of migrants in the Russian Federation</vt:lpstr>
      <vt:lpstr>IOM’s approach to address migrants’ health needs</vt:lpstr>
      <vt:lpstr>Policy and legal framework </vt:lpstr>
      <vt:lpstr>Partnership, networks &amp; multicountry frameworks</vt:lpstr>
      <vt:lpstr>Migrant-sensitive health systems</vt:lpstr>
      <vt:lpstr> Research and information dissemination </vt:lpstr>
      <vt:lpstr> The gaps</vt:lpstr>
      <vt:lpstr> Bridging the gap</vt:lpstr>
      <vt:lpstr> Thank you for your attention!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Janine Wildschut</cp:lastModifiedBy>
  <cp:revision>129</cp:revision>
  <dcterms:created xsi:type="dcterms:W3CDTF">2018-02-07T13:14:28Z</dcterms:created>
  <dcterms:modified xsi:type="dcterms:W3CDTF">2018-07-13T18:27:49Z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0x01010005C50F3E46AA9348818A496C8ED3934F</vt:lpwstr>
  </property>
</Properties>
</file>